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7"/>
  </p:notesMasterIdLst>
  <p:sldIdLst>
    <p:sldId id="256" r:id="rId2"/>
    <p:sldId id="399" r:id="rId3"/>
    <p:sldId id="400" r:id="rId4"/>
    <p:sldId id="403" r:id="rId5"/>
    <p:sldId id="401" r:id="rId6"/>
    <p:sldId id="404" r:id="rId7"/>
    <p:sldId id="405" r:id="rId8"/>
    <p:sldId id="406" r:id="rId9"/>
    <p:sldId id="452" r:id="rId10"/>
    <p:sldId id="459" r:id="rId11"/>
    <p:sldId id="413" r:id="rId12"/>
    <p:sldId id="454" r:id="rId13"/>
    <p:sldId id="455" r:id="rId14"/>
    <p:sldId id="456" r:id="rId15"/>
    <p:sldId id="414" r:id="rId16"/>
    <p:sldId id="425" r:id="rId17"/>
    <p:sldId id="409" r:id="rId18"/>
    <p:sldId id="411" r:id="rId19"/>
    <p:sldId id="427" r:id="rId20"/>
    <p:sldId id="416" r:id="rId21"/>
    <p:sldId id="418" r:id="rId22"/>
    <p:sldId id="419" r:id="rId23"/>
    <p:sldId id="422" r:id="rId24"/>
    <p:sldId id="457" r:id="rId25"/>
    <p:sldId id="428" r:id="rId26"/>
    <p:sldId id="420" r:id="rId27"/>
    <p:sldId id="429" r:id="rId28"/>
    <p:sldId id="423" r:id="rId29"/>
    <p:sldId id="434" r:id="rId30"/>
    <p:sldId id="430" r:id="rId31"/>
    <p:sldId id="458" r:id="rId32"/>
    <p:sldId id="431" r:id="rId33"/>
    <p:sldId id="435" r:id="rId34"/>
    <p:sldId id="436" r:id="rId35"/>
    <p:sldId id="437" r:id="rId36"/>
    <p:sldId id="441" r:id="rId37"/>
    <p:sldId id="442" r:id="rId38"/>
    <p:sldId id="450" r:id="rId39"/>
    <p:sldId id="444" r:id="rId40"/>
    <p:sldId id="445" r:id="rId41"/>
    <p:sldId id="446" r:id="rId42"/>
    <p:sldId id="451" r:id="rId43"/>
    <p:sldId id="447" r:id="rId44"/>
    <p:sldId id="449" r:id="rId45"/>
    <p:sldId id="387" r:id="rId4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03"/>
    <p:restoredTop sz="95918"/>
  </p:normalViewPr>
  <p:slideViewPr>
    <p:cSldViewPr snapToGrid="0" snapToObjects="1">
      <p:cViewPr varScale="1">
        <p:scale>
          <a:sx n="123" d="100"/>
          <a:sy n="123" d="100"/>
        </p:scale>
        <p:origin x="16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8.png>
</file>

<file path=ppt/media/image180.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60.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9865AA-8C41-CD4C-B4D8-CDB2D45CCE1F}" type="datetimeFigureOut">
              <a:rPr lang="en-US" smtClean="0"/>
              <a:t>12/30/21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91A85E-F885-0049-9AEA-7145E3A20BB1}" type="slidenum">
              <a:rPr lang="en-US" smtClean="0"/>
              <a:t>‹#›</a:t>
            </a:fld>
            <a:endParaRPr lang="en-US"/>
          </a:p>
        </p:txBody>
      </p:sp>
    </p:spTree>
    <p:extLst>
      <p:ext uri="{BB962C8B-B14F-4D97-AF65-F5344CB8AC3E}">
        <p14:creationId xmlns:p14="http://schemas.microsoft.com/office/powerpoint/2010/main" val="3928217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11</a:t>
            </a:fld>
            <a:endParaRPr lang="en-US"/>
          </a:p>
        </p:txBody>
      </p:sp>
    </p:spTree>
    <p:extLst>
      <p:ext uri="{BB962C8B-B14F-4D97-AF65-F5344CB8AC3E}">
        <p14:creationId xmlns:p14="http://schemas.microsoft.com/office/powerpoint/2010/main" val="1120834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28</a:t>
            </a:fld>
            <a:endParaRPr lang="en-US"/>
          </a:p>
        </p:txBody>
      </p:sp>
    </p:spTree>
    <p:extLst>
      <p:ext uri="{BB962C8B-B14F-4D97-AF65-F5344CB8AC3E}">
        <p14:creationId xmlns:p14="http://schemas.microsoft.com/office/powerpoint/2010/main" val="1510543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29</a:t>
            </a:fld>
            <a:endParaRPr lang="en-US"/>
          </a:p>
        </p:txBody>
      </p:sp>
    </p:spTree>
    <p:extLst>
      <p:ext uri="{BB962C8B-B14F-4D97-AF65-F5344CB8AC3E}">
        <p14:creationId xmlns:p14="http://schemas.microsoft.com/office/powerpoint/2010/main" val="1824769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30</a:t>
            </a:fld>
            <a:endParaRPr lang="en-US"/>
          </a:p>
        </p:txBody>
      </p:sp>
    </p:spTree>
    <p:extLst>
      <p:ext uri="{BB962C8B-B14F-4D97-AF65-F5344CB8AC3E}">
        <p14:creationId xmlns:p14="http://schemas.microsoft.com/office/powerpoint/2010/main" val="365095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31</a:t>
            </a:fld>
            <a:endParaRPr lang="en-US"/>
          </a:p>
        </p:txBody>
      </p:sp>
    </p:spTree>
    <p:extLst>
      <p:ext uri="{BB962C8B-B14F-4D97-AF65-F5344CB8AC3E}">
        <p14:creationId xmlns:p14="http://schemas.microsoft.com/office/powerpoint/2010/main" val="37329656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32</a:t>
            </a:fld>
            <a:endParaRPr lang="en-US"/>
          </a:p>
        </p:txBody>
      </p:sp>
    </p:spTree>
    <p:extLst>
      <p:ext uri="{BB962C8B-B14F-4D97-AF65-F5344CB8AC3E}">
        <p14:creationId xmlns:p14="http://schemas.microsoft.com/office/powerpoint/2010/main" val="1668385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high confining pressures, the envelope delineates a symmetrical pair of parallel and horizontal lines at a critical </a:t>
            </a:r>
            <a:r>
              <a:rPr lang="en-US" sz="1200" b="1" kern="1200" dirty="0">
                <a:solidFill>
                  <a:schemeClr val="tx1"/>
                </a:solidFill>
                <a:effectLst/>
                <a:latin typeface="+mn-lt"/>
                <a:ea typeface="+mn-ea"/>
                <a:cs typeface="+mn-cs"/>
              </a:rPr>
              <a:t>shear </a:t>
            </a:r>
            <a:r>
              <a:rPr lang="en-US" sz="1200" kern="1200" dirty="0">
                <a:solidFill>
                  <a:schemeClr val="tx1"/>
                </a:solidFill>
                <a:effectLst/>
                <a:latin typeface="+mn-lt"/>
                <a:ea typeface="+mn-ea"/>
                <a:cs typeface="+mn-cs"/>
              </a:rPr>
              <a:t>strength (Von Mises criterion), which means that the material becomes perfectly plastic, while the ductile flow is pressure-insensitive. </a:t>
            </a:r>
          </a:p>
          <a:p>
            <a:r>
              <a:rPr lang="en-US" sz="1200" kern="1200" dirty="0">
                <a:solidFill>
                  <a:schemeClr val="tx1"/>
                </a:solidFill>
                <a:effectLst/>
                <a:latin typeface="+mn-lt"/>
                <a:ea typeface="+mn-ea"/>
                <a:cs typeface="+mn-cs"/>
              </a:rPr>
              <a:t>- The progressively decreasing slope with increasing pressure to horizontal at high pressure represents the progressive transition from brittle to ductile behavior. </a:t>
            </a:r>
          </a:p>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33</a:t>
            </a:fld>
            <a:endParaRPr lang="en-US"/>
          </a:p>
        </p:txBody>
      </p:sp>
    </p:spTree>
    <p:extLst>
      <p:ext uri="{BB962C8B-B14F-4D97-AF65-F5344CB8AC3E}">
        <p14:creationId xmlns:p14="http://schemas.microsoft.com/office/powerpoint/2010/main" val="3191456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34</a:t>
            </a:fld>
            <a:endParaRPr lang="en-US"/>
          </a:p>
        </p:txBody>
      </p:sp>
    </p:spTree>
    <p:extLst>
      <p:ext uri="{BB962C8B-B14F-4D97-AF65-F5344CB8AC3E}">
        <p14:creationId xmlns:p14="http://schemas.microsoft.com/office/powerpoint/2010/main" val="3247300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35</a:t>
            </a:fld>
            <a:endParaRPr lang="en-US"/>
          </a:p>
        </p:txBody>
      </p:sp>
    </p:spTree>
    <p:extLst>
      <p:ext uri="{BB962C8B-B14F-4D97-AF65-F5344CB8AC3E}">
        <p14:creationId xmlns:p14="http://schemas.microsoft.com/office/powerpoint/2010/main" val="1672706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36</a:t>
            </a:fld>
            <a:endParaRPr lang="en-US"/>
          </a:p>
        </p:txBody>
      </p:sp>
    </p:spTree>
    <p:extLst>
      <p:ext uri="{BB962C8B-B14F-4D97-AF65-F5344CB8AC3E}">
        <p14:creationId xmlns:p14="http://schemas.microsoft.com/office/powerpoint/2010/main" val="9539100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37</a:t>
            </a:fld>
            <a:endParaRPr lang="en-US"/>
          </a:p>
        </p:txBody>
      </p:sp>
    </p:spTree>
    <p:extLst>
      <p:ext uri="{BB962C8B-B14F-4D97-AF65-F5344CB8AC3E}">
        <p14:creationId xmlns:p14="http://schemas.microsoft.com/office/powerpoint/2010/main" val="4126851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12</a:t>
            </a:fld>
            <a:endParaRPr lang="en-US"/>
          </a:p>
        </p:txBody>
      </p:sp>
    </p:spTree>
    <p:extLst>
      <p:ext uri="{BB962C8B-B14F-4D97-AF65-F5344CB8AC3E}">
        <p14:creationId xmlns:p14="http://schemas.microsoft.com/office/powerpoint/2010/main" val="28068152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38</a:t>
            </a:fld>
            <a:endParaRPr lang="en-US"/>
          </a:p>
        </p:txBody>
      </p:sp>
    </p:spTree>
    <p:extLst>
      <p:ext uri="{BB962C8B-B14F-4D97-AF65-F5344CB8AC3E}">
        <p14:creationId xmlns:p14="http://schemas.microsoft.com/office/powerpoint/2010/main" val="24374414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39</a:t>
            </a:fld>
            <a:endParaRPr lang="en-US"/>
          </a:p>
        </p:txBody>
      </p:sp>
    </p:spTree>
    <p:extLst>
      <p:ext uri="{BB962C8B-B14F-4D97-AF65-F5344CB8AC3E}">
        <p14:creationId xmlns:p14="http://schemas.microsoft.com/office/powerpoint/2010/main" val="3796093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40</a:t>
            </a:fld>
            <a:endParaRPr lang="en-US"/>
          </a:p>
        </p:txBody>
      </p:sp>
    </p:spTree>
    <p:extLst>
      <p:ext uri="{BB962C8B-B14F-4D97-AF65-F5344CB8AC3E}">
        <p14:creationId xmlns:p14="http://schemas.microsoft.com/office/powerpoint/2010/main" val="8709226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41</a:t>
            </a:fld>
            <a:endParaRPr lang="en-US"/>
          </a:p>
        </p:txBody>
      </p:sp>
    </p:spTree>
    <p:extLst>
      <p:ext uri="{BB962C8B-B14F-4D97-AF65-F5344CB8AC3E}">
        <p14:creationId xmlns:p14="http://schemas.microsoft.com/office/powerpoint/2010/main" val="17665150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42</a:t>
            </a:fld>
            <a:endParaRPr lang="en-US"/>
          </a:p>
        </p:txBody>
      </p:sp>
    </p:spTree>
    <p:extLst>
      <p:ext uri="{BB962C8B-B14F-4D97-AF65-F5344CB8AC3E}">
        <p14:creationId xmlns:p14="http://schemas.microsoft.com/office/powerpoint/2010/main" val="17753912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43</a:t>
            </a:fld>
            <a:endParaRPr lang="en-US"/>
          </a:p>
        </p:txBody>
      </p:sp>
    </p:spTree>
    <p:extLst>
      <p:ext uri="{BB962C8B-B14F-4D97-AF65-F5344CB8AC3E}">
        <p14:creationId xmlns:p14="http://schemas.microsoft.com/office/powerpoint/2010/main" val="2823326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44</a:t>
            </a:fld>
            <a:endParaRPr lang="en-US"/>
          </a:p>
        </p:txBody>
      </p:sp>
    </p:spTree>
    <p:extLst>
      <p:ext uri="{BB962C8B-B14F-4D97-AF65-F5344CB8AC3E}">
        <p14:creationId xmlns:p14="http://schemas.microsoft.com/office/powerpoint/2010/main" val="4071006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45</a:t>
            </a:fld>
            <a:endParaRPr lang="en-US"/>
          </a:p>
        </p:txBody>
      </p:sp>
    </p:spTree>
    <p:extLst>
      <p:ext uri="{BB962C8B-B14F-4D97-AF65-F5344CB8AC3E}">
        <p14:creationId xmlns:p14="http://schemas.microsoft.com/office/powerpoint/2010/main" val="2723095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13</a:t>
            </a:fld>
            <a:endParaRPr lang="en-US"/>
          </a:p>
        </p:txBody>
      </p:sp>
    </p:spTree>
    <p:extLst>
      <p:ext uri="{BB962C8B-B14F-4D97-AF65-F5344CB8AC3E}">
        <p14:creationId xmlns:p14="http://schemas.microsoft.com/office/powerpoint/2010/main" val="715550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14</a:t>
            </a:fld>
            <a:endParaRPr lang="en-US"/>
          </a:p>
        </p:txBody>
      </p:sp>
    </p:spTree>
    <p:extLst>
      <p:ext uri="{BB962C8B-B14F-4D97-AF65-F5344CB8AC3E}">
        <p14:creationId xmlns:p14="http://schemas.microsoft.com/office/powerpoint/2010/main" val="2420106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15</a:t>
            </a:fld>
            <a:endParaRPr lang="en-US"/>
          </a:p>
        </p:txBody>
      </p:sp>
    </p:spTree>
    <p:extLst>
      <p:ext uri="{BB962C8B-B14F-4D97-AF65-F5344CB8AC3E}">
        <p14:creationId xmlns:p14="http://schemas.microsoft.com/office/powerpoint/2010/main" val="3574541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cylinder of rock is axially compressed under constant confining pressure. The axial load is gradually increased until the rock fails. </a:t>
            </a:r>
          </a:p>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16</a:t>
            </a:fld>
            <a:endParaRPr lang="en-US"/>
          </a:p>
        </p:txBody>
      </p:sp>
    </p:spTree>
    <p:extLst>
      <p:ext uri="{BB962C8B-B14F-4D97-AF65-F5344CB8AC3E}">
        <p14:creationId xmlns:p14="http://schemas.microsoft.com/office/powerpoint/2010/main" val="3582626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cohesive strength of a material is the strength of bonding between the particles or surfaces that make up that material (</a:t>
            </a:r>
            <a:r>
              <a:rPr lang="en-US" sz="1200" b="0" i="0" kern="1200" dirty="0" err="1">
                <a:solidFill>
                  <a:schemeClr val="tx1"/>
                </a:solidFill>
                <a:effectLst/>
                <a:latin typeface="+mn-lt"/>
                <a:ea typeface="+mn-ea"/>
                <a:cs typeface="+mn-cs"/>
              </a:rPr>
              <a:t>Keary</a:t>
            </a:r>
            <a:r>
              <a:rPr lang="en-US" sz="1200" b="0" i="0" kern="1200" dirty="0">
                <a:solidFill>
                  <a:schemeClr val="tx1"/>
                </a:solidFill>
                <a:effectLst/>
                <a:latin typeface="+mn-lt"/>
                <a:ea typeface="+mn-ea"/>
                <a:cs typeface="+mn-cs"/>
              </a:rPr>
              <a:t> 1996). In rock mechanics the cohesive strength is more specifically the inherent shear strength of a plane across which there is no normal stress (</a:t>
            </a:r>
            <a:r>
              <a:rPr lang="en-US" sz="1200" b="0" i="0" kern="1200" dirty="0" err="1">
                <a:solidFill>
                  <a:schemeClr val="tx1"/>
                </a:solidFill>
                <a:effectLst/>
                <a:latin typeface="+mn-lt"/>
                <a:ea typeface="+mn-ea"/>
                <a:cs typeface="+mn-cs"/>
              </a:rPr>
              <a:t>Keary</a:t>
            </a:r>
            <a:r>
              <a:rPr lang="en-US" sz="1200" b="0" i="0" kern="1200" dirty="0">
                <a:solidFill>
                  <a:schemeClr val="tx1"/>
                </a:solidFill>
                <a:effectLst/>
                <a:latin typeface="+mn-lt"/>
                <a:ea typeface="+mn-ea"/>
                <a:cs typeface="+mn-cs"/>
              </a:rPr>
              <a:t> 1996)</a:t>
            </a:r>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17</a:t>
            </a:fld>
            <a:endParaRPr lang="en-US"/>
          </a:p>
        </p:txBody>
      </p:sp>
    </p:spTree>
    <p:extLst>
      <p:ext uri="{BB962C8B-B14F-4D97-AF65-F5344CB8AC3E}">
        <p14:creationId xmlns:p14="http://schemas.microsoft.com/office/powerpoint/2010/main" val="909672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26</a:t>
            </a:fld>
            <a:endParaRPr lang="en-US"/>
          </a:p>
        </p:txBody>
      </p:sp>
    </p:spTree>
    <p:extLst>
      <p:ext uri="{BB962C8B-B14F-4D97-AF65-F5344CB8AC3E}">
        <p14:creationId xmlns:p14="http://schemas.microsoft.com/office/powerpoint/2010/main" val="1443147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1A85E-F885-0049-9AEA-7145E3A20BB1}" type="slidenum">
              <a:rPr lang="en-US" smtClean="0"/>
              <a:t>27</a:t>
            </a:fld>
            <a:endParaRPr lang="en-US"/>
          </a:p>
        </p:txBody>
      </p:sp>
    </p:spTree>
    <p:extLst>
      <p:ext uri="{BB962C8B-B14F-4D97-AF65-F5344CB8AC3E}">
        <p14:creationId xmlns:p14="http://schemas.microsoft.com/office/powerpoint/2010/main" val="1342642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3FC319-B02D-9547-9FEE-1E5B60ED5A1C}" type="datetimeFigureOut">
              <a:rPr lang="en-US" smtClean="0"/>
              <a:t>12/30/21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3805672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3FC319-B02D-9547-9FEE-1E5B60ED5A1C}" type="datetimeFigureOut">
              <a:rPr lang="en-US" smtClean="0"/>
              <a:t>12/30/21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982456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3FC319-B02D-9547-9FEE-1E5B60ED5A1C}" type="datetimeFigureOut">
              <a:rPr lang="en-US" smtClean="0"/>
              <a:t>12/30/21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2309761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3FC319-B02D-9547-9FEE-1E5B60ED5A1C}" type="datetimeFigureOut">
              <a:rPr lang="en-US" smtClean="0"/>
              <a:t>12/30/21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20427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3FC319-B02D-9547-9FEE-1E5B60ED5A1C}" type="datetimeFigureOut">
              <a:rPr lang="en-US" smtClean="0"/>
              <a:t>12/30/21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1713204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3FC319-B02D-9547-9FEE-1E5B60ED5A1C}" type="datetimeFigureOut">
              <a:rPr lang="en-US" smtClean="0"/>
              <a:t>12/30/21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3614427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3FC319-B02D-9547-9FEE-1E5B60ED5A1C}" type="datetimeFigureOut">
              <a:rPr lang="en-US" smtClean="0"/>
              <a:t>12/30/21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1350487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73FC319-B02D-9547-9FEE-1E5B60ED5A1C}" type="datetimeFigureOut">
              <a:rPr lang="en-US" smtClean="0"/>
              <a:t>12/30/21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200753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3FC319-B02D-9547-9FEE-1E5B60ED5A1C}" type="datetimeFigureOut">
              <a:rPr lang="en-US" smtClean="0"/>
              <a:t>12/30/21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3027371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3FC319-B02D-9547-9FEE-1E5B60ED5A1C}" type="datetimeFigureOut">
              <a:rPr lang="en-US" smtClean="0"/>
              <a:t>12/30/21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717194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3FC319-B02D-9547-9FEE-1E5B60ED5A1C}" type="datetimeFigureOut">
              <a:rPr lang="en-US" smtClean="0"/>
              <a:t>12/30/21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246A6D-2882-084A-A10E-44A5B3A41721}" type="slidenum">
              <a:rPr lang="en-US" smtClean="0"/>
              <a:t>‹#›</a:t>
            </a:fld>
            <a:endParaRPr lang="en-US"/>
          </a:p>
        </p:txBody>
      </p:sp>
    </p:spTree>
    <p:extLst>
      <p:ext uri="{BB962C8B-B14F-4D97-AF65-F5344CB8AC3E}">
        <p14:creationId xmlns:p14="http://schemas.microsoft.com/office/powerpoint/2010/main" val="45674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3FC319-B02D-9547-9FEE-1E5B60ED5A1C}" type="datetimeFigureOut">
              <a:rPr lang="en-US" smtClean="0"/>
              <a:t>12/30/21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246A6D-2882-084A-A10E-44A5B3A41721}" type="slidenum">
              <a:rPr lang="en-US" smtClean="0"/>
              <a:t>‹#›</a:t>
            </a:fld>
            <a:endParaRPr lang="en-US"/>
          </a:p>
        </p:txBody>
      </p:sp>
    </p:spTree>
    <p:extLst>
      <p:ext uri="{BB962C8B-B14F-4D97-AF65-F5344CB8AC3E}">
        <p14:creationId xmlns:p14="http://schemas.microsoft.com/office/powerpoint/2010/main" val="26693193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50.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80.png"/><Relationship Id="rId5" Type="http://schemas.openxmlformats.org/officeDocument/2006/relationships/image" Target="../media/image18.png"/><Relationship Id="rId4" Type="http://schemas.openxmlformats.org/officeDocument/2006/relationships/image" Target="../media/image160.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80.png"/><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60.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60.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0.jpe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4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A08722-D35B-824F-B3F7-507B0CCDC898}"/>
              </a:ext>
            </a:extLst>
          </p:cNvPr>
          <p:cNvSpPr txBox="1"/>
          <p:nvPr/>
        </p:nvSpPr>
        <p:spPr>
          <a:xfrm>
            <a:off x="772510" y="1923394"/>
            <a:ext cx="7598979" cy="1231106"/>
          </a:xfrm>
          <a:prstGeom prst="rect">
            <a:avLst/>
          </a:prstGeom>
          <a:noFill/>
        </p:spPr>
        <p:txBody>
          <a:bodyPr wrap="square" rtlCol="0">
            <a:spAutoFit/>
          </a:bodyPr>
          <a:lstStyle/>
          <a:p>
            <a:pPr algn="ctr"/>
            <a:r>
              <a:rPr lang="en-US" sz="3500" dirty="0">
                <a:latin typeface="Segoe UI Symbol" panose="020B0502040204020203" pitchFamily="34" charset="0"/>
                <a:ea typeface="Segoe UI Symbol" panose="020B0502040204020203" pitchFamily="34" charset="0"/>
              </a:rPr>
              <a:t>MGS 723: Geodynamics</a:t>
            </a:r>
          </a:p>
          <a:p>
            <a:pPr algn="ctr"/>
            <a:endParaRPr lang="en-US" sz="1000" dirty="0">
              <a:latin typeface="Segoe UI Symbol" panose="020B0502040204020203" pitchFamily="34" charset="0"/>
              <a:ea typeface="Segoe UI Symbol" panose="020B0502040204020203" pitchFamily="34" charset="0"/>
            </a:endParaRPr>
          </a:p>
          <a:p>
            <a:pPr algn="ctr"/>
            <a:r>
              <a:rPr lang="en-US" sz="2900">
                <a:latin typeface="Segoe UI Symbol" panose="020B0502040204020203" pitchFamily="34" charset="0"/>
                <a:ea typeface="Segoe UI Symbol" panose="020B0502040204020203" pitchFamily="34" charset="0"/>
              </a:rPr>
              <a:t>Class 7: </a:t>
            </a:r>
            <a:r>
              <a:rPr lang="en-US" sz="2900" u="sng" dirty="0">
                <a:latin typeface="Segoe UI Symbol" panose="020B0502040204020203" pitchFamily="34" charset="0"/>
                <a:ea typeface="Segoe UI Symbol" panose="020B0502040204020203" pitchFamily="34" charset="0"/>
              </a:rPr>
              <a:t>Brittle failure</a:t>
            </a:r>
          </a:p>
        </p:txBody>
      </p:sp>
    </p:spTree>
    <p:extLst>
      <p:ext uri="{BB962C8B-B14F-4D97-AF65-F5344CB8AC3E}">
        <p14:creationId xmlns:p14="http://schemas.microsoft.com/office/powerpoint/2010/main" val="275395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Initiating brittle failure</a:t>
            </a:r>
          </a:p>
        </p:txBody>
      </p:sp>
      <p:pic>
        <p:nvPicPr>
          <p:cNvPr id="1026" name="Picture 2" descr="Volumetric and shear processes in crystalline rock approaching faulting |  PNAS">
            <a:extLst>
              <a:ext uri="{FF2B5EF4-FFF2-40B4-BE49-F238E27FC236}">
                <a16:creationId xmlns:a16="http://schemas.microsoft.com/office/drawing/2014/main" id="{A1CCCE75-12B4-1C4E-8F81-3D92A4BD23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1236" y="1924796"/>
            <a:ext cx="4782013" cy="322785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0174444-C18C-0A4E-A0A9-916B0804E463}"/>
              </a:ext>
            </a:extLst>
          </p:cNvPr>
          <p:cNvSpPr/>
          <p:nvPr/>
        </p:nvSpPr>
        <p:spPr>
          <a:xfrm>
            <a:off x="364631" y="600604"/>
            <a:ext cx="8242474" cy="1569660"/>
          </a:xfrm>
          <a:prstGeom prst="rect">
            <a:avLst/>
          </a:prstGeom>
        </p:spPr>
        <p:txBody>
          <a:bodyPr wrap="square">
            <a:spAutoFit/>
          </a:bodyPr>
          <a:lstStyle/>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Considering bonds between atoms of a homogeneous medium, one would expect failure at ∼ 30 </a:t>
            </a:r>
            <a:r>
              <a:rPr lang="en-US" dirty="0" err="1">
                <a:latin typeface="Segoe UI Symbol" panose="020B0502040204020203" pitchFamily="34" charset="0"/>
                <a:ea typeface="Segoe UI Symbol" panose="020B0502040204020203" pitchFamily="34" charset="0"/>
              </a:rPr>
              <a:t>GPa</a:t>
            </a:r>
            <a:r>
              <a:rPr lang="en-US" dirty="0">
                <a:latin typeface="Segoe UI Symbol" panose="020B0502040204020203" pitchFamily="34" charset="0"/>
                <a:ea typeface="Segoe UI Symbol" panose="020B0502040204020203" pitchFamily="34" charset="0"/>
              </a:rPr>
              <a:t> (Elastic Modulus) for rocks at Earth’s surface.</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However, failure usually occurs at much lower stresses, ∼ 100 MPa </a:t>
            </a:r>
            <a:r>
              <a:rPr lang="en-US" dirty="0">
                <a:solidFill>
                  <a:schemeClr val="tx1">
                    <a:lumMod val="50000"/>
                    <a:lumOff val="50000"/>
                  </a:schemeClr>
                </a:solidFill>
                <a:latin typeface="Segoe UI Symbol" panose="020B0502040204020203" pitchFamily="34" charset="0"/>
                <a:ea typeface="Segoe UI Symbol" panose="020B0502040204020203" pitchFamily="34" charset="0"/>
              </a:rPr>
              <a:t>(see Navier-Coulomb law) </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p:txBody>
      </p:sp>
      <p:sp>
        <p:nvSpPr>
          <p:cNvPr id="6" name="Rectangle 5">
            <a:extLst>
              <a:ext uri="{FF2B5EF4-FFF2-40B4-BE49-F238E27FC236}">
                <a16:creationId xmlns:a16="http://schemas.microsoft.com/office/drawing/2014/main" id="{C9925538-91A5-6F45-AD18-88C4FD07F075}"/>
              </a:ext>
            </a:extLst>
          </p:cNvPr>
          <p:cNvSpPr/>
          <p:nvPr/>
        </p:nvSpPr>
        <p:spPr>
          <a:xfrm>
            <a:off x="364631" y="2007923"/>
            <a:ext cx="3017651" cy="2215991"/>
          </a:xfrm>
          <a:prstGeom prst="rect">
            <a:avLst/>
          </a:prstGeom>
        </p:spPr>
        <p:txBody>
          <a:bodyPr wrap="square">
            <a:spAutoFit/>
          </a:bodyPr>
          <a:lstStyle/>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Due to impurities and defects, e.g., micro-cracks, which localize stress. Cracks link up to form macroscopic sliding surfaces which break the rock in a brittle fashion.</a:t>
            </a:r>
          </a:p>
        </p:txBody>
      </p:sp>
      <p:sp>
        <p:nvSpPr>
          <p:cNvPr id="9" name="Rectangle 8">
            <a:extLst>
              <a:ext uri="{FF2B5EF4-FFF2-40B4-BE49-F238E27FC236}">
                <a16:creationId xmlns:a16="http://schemas.microsoft.com/office/drawing/2014/main" id="{D5C69A2B-20BD-2D4E-8153-38AD81CAD870}"/>
              </a:ext>
            </a:extLst>
          </p:cNvPr>
          <p:cNvSpPr/>
          <p:nvPr/>
        </p:nvSpPr>
        <p:spPr>
          <a:xfrm>
            <a:off x="421075" y="5487556"/>
            <a:ext cx="8606649" cy="1015663"/>
          </a:xfrm>
          <a:prstGeom prst="rect">
            <a:avLst/>
          </a:prstGeom>
        </p:spPr>
        <p:txBody>
          <a:bodyPr wrap="square">
            <a:spAutoFit/>
          </a:bodyPr>
          <a:lstStyle/>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This is a very complicated set of processes (see: </a:t>
            </a:r>
            <a:r>
              <a:rPr lang="en-US" u="sng" dirty="0">
                <a:latin typeface="Segoe UI Symbol" panose="020B0502040204020203" pitchFamily="34" charset="0"/>
                <a:ea typeface="Segoe UI Symbol" panose="020B0502040204020203" pitchFamily="34" charset="0"/>
              </a:rPr>
              <a:t>fracture mechanics</a:t>
            </a:r>
            <a:r>
              <a:rPr lang="en-US" dirty="0">
                <a:latin typeface="Segoe UI Symbol" panose="020B0502040204020203" pitchFamily="34" charset="0"/>
                <a:ea typeface="Segoe UI Symbol" panose="020B0502040204020203" pitchFamily="34" charset="0"/>
              </a:rPr>
              <a:t>).</a:t>
            </a:r>
          </a:p>
          <a:p>
            <a:pPr marL="285750" indent="-285750">
              <a:buFont typeface="Courier New" panose="02070309020205020404" pitchFamily="49" charset="0"/>
              <a:buChar char="o"/>
            </a:pPr>
            <a:endParaRPr lang="en-US" sz="7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But can develop empirical experiments in the laboratory (see: </a:t>
            </a:r>
            <a:r>
              <a:rPr lang="en-US" u="sng" dirty="0">
                <a:latin typeface="Segoe UI Symbol" panose="020B0502040204020203" pitchFamily="34" charset="0"/>
                <a:ea typeface="Segoe UI Symbol" panose="020B0502040204020203" pitchFamily="34" charset="0"/>
              </a:rPr>
              <a:t>rock mechanics</a:t>
            </a:r>
            <a:r>
              <a:rPr lang="en-US" dirty="0">
                <a:latin typeface="Segoe UI Symbol" panose="020B0502040204020203" pitchFamily="34" charset="0"/>
                <a:ea typeface="Segoe UI Symbol" panose="020B0502040204020203" pitchFamily="34" charset="0"/>
              </a:rPr>
              <a:t>).</a:t>
            </a:r>
            <a:endParaRPr lang="en-US" u="sng"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17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244968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Diagram&#10;&#10;Description automatically generated">
            <a:extLst>
              <a:ext uri="{FF2B5EF4-FFF2-40B4-BE49-F238E27FC236}">
                <a16:creationId xmlns:a16="http://schemas.microsoft.com/office/drawing/2014/main" id="{1B0C625A-77D8-4944-B49F-EE10CD3971E9}"/>
              </a:ext>
            </a:extLst>
          </p:cNvPr>
          <p:cNvPicPr>
            <a:picLocks noChangeAspect="1"/>
          </p:cNvPicPr>
          <p:nvPr/>
        </p:nvPicPr>
        <p:blipFill>
          <a:blip r:embed="rId3"/>
          <a:stretch>
            <a:fillRect/>
          </a:stretch>
        </p:blipFill>
        <p:spPr>
          <a:xfrm>
            <a:off x="2037803" y="980982"/>
            <a:ext cx="4541562" cy="2936297"/>
          </a:xfrm>
          <a:prstGeom prst="rect">
            <a:avLst/>
          </a:prstGeom>
        </p:spPr>
      </p:pic>
      <p:sp>
        <p:nvSpPr>
          <p:cNvPr id="10" name="TextBox 9">
            <a:extLst>
              <a:ext uri="{FF2B5EF4-FFF2-40B4-BE49-F238E27FC236}">
                <a16:creationId xmlns:a16="http://schemas.microsoft.com/office/drawing/2014/main" id="{1A1E6B51-CA5A-6244-BE36-419A979AE57C}"/>
              </a:ext>
            </a:extLst>
          </p:cNvPr>
          <p:cNvSpPr txBox="1"/>
          <p:nvPr/>
        </p:nvSpPr>
        <p:spPr>
          <a:xfrm>
            <a:off x="425668" y="4051169"/>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Normal stress on surface:</a:t>
            </a:r>
          </a:p>
        </p:txBody>
      </p:sp>
      <p:pic>
        <p:nvPicPr>
          <p:cNvPr id="5" name="Picture 4">
            <a:extLst>
              <a:ext uri="{FF2B5EF4-FFF2-40B4-BE49-F238E27FC236}">
                <a16:creationId xmlns:a16="http://schemas.microsoft.com/office/drawing/2014/main" id="{F2FDC688-D361-2842-8CCD-D9F9E8A2146C}"/>
              </a:ext>
            </a:extLst>
          </p:cNvPr>
          <p:cNvPicPr>
            <a:picLocks noChangeAspect="1"/>
          </p:cNvPicPr>
          <p:nvPr/>
        </p:nvPicPr>
        <p:blipFill>
          <a:blip r:embed="rId4"/>
          <a:stretch>
            <a:fillRect/>
          </a:stretch>
        </p:blipFill>
        <p:spPr>
          <a:xfrm>
            <a:off x="3438744" y="3946416"/>
            <a:ext cx="1961712" cy="609616"/>
          </a:xfrm>
          <a:prstGeom prst="rect">
            <a:avLst/>
          </a:prstGeom>
        </p:spPr>
      </p:pic>
      <p:sp>
        <p:nvSpPr>
          <p:cNvPr id="11" name="TextBox 10">
            <a:extLst>
              <a:ext uri="{FF2B5EF4-FFF2-40B4-BE49-F238E27FC236}">
                <a16:creationId xmlns:a16="http://schemas.microsoft.com/office/drawing/2014/main" id="{F063995A-A481-C34D-988F-1FE528AEB049}"/>
              </a:ext>
            </a:extLst>
          </p:cNvPr>
          <p:cNvSpPr txBox="1"/>
          <p:nvPr/>
        </p:nvSpPr>
        <p:spPr>
          <a:xfrm>
            <a:off x="425668" y="4692833"/>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  Shear stress on surface:</a:t>
            </a:r>
          </a:p>
        </p:txBody>
      </p:sp>
      <p:pic>
        <p:nvPicPr>
          <p:cNvPr id="14" name="Picture 13">
            <a:extLst>
              <a:ext uri="{FF2B5EF4-FFF2-40B4-BE49-F238E27FC236}">
                <a16:creationId xmlns:a16="http://schemas.microsoft.com/office/drawing/2014/main" id="{E9268507-C3C4-9A48-8224-FCBDA2FA39B7}"/>
              </a:ext>
            </a:extLst>
          </p:cNvPr>
          <p:cNvPicPr>
            <a:picLocks noChangeAspect="1"/>
          </p:cNvPicPr>
          <p:nvPr/>
        </p:nvPicPr>
        <p:blipFill>
          <a:blip r:embed="rId5"/>
          <a:stretch>
            <a:fillRect/>
          </a:stretch>
        </p:blipFill>
        <p:spPr>
          <a:xfrm>
            <a:off x="3523703" y="4632399"/>
            <a:ext cx="1876753" cy="658082"/>
          </a:xfrm>
          <a:prstGeom prst="rect">
            <a:avLst/>
          </a:prstGeom>
        </p:spPr>
      </p:pic>
      <p:sp>
        <p:nvSpPr>
          <p:cNvPr id="16" name="TextBox 15">
            <a:extLst>
              <a:ext uri="{FF2B5EF4-FFF2-40B4-BE49-F238E27FC236}">
                <a16:creationId xmlns:a16="http://schemas.microsoft.com/office/drawing/2014/main" id="{30DF2E03-F8F8-DA43-A89B-B8B61CC5C687}"/>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Frictional sliding along pre-existing planes</a:t>
            </a:r>
          </a:p>
        </p:txBody>
      </p:sp>
    </p:spTree>
    <p:extLst>
      <p:ext uri="{BB962C8B-B14F-4D97-AF65-F5344CB8AC3E}">
        <p14:creationId xmlns:p14="http://schemas.microsoft.com/office/powerpoint/2010/main" val="1626108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Diagram&#10;&#10;Description automatically generated">
            <a:extLst>
              <a:ext uri="{FF2B5EF4-FFF2-40B4-BE49-F238E27FC236}">
                <a16:creationId xmlns:a16="http://schemas.microsoft.com/office/drawing/2014/main" id="{1B0C625A-77D8-4944-B49F-EE10CD3971E9}"/>
              </a:ext>
            </a:extLst>
          </p:cNvPr>
          <p:cNvPicPr>
            <a:picLocks noChangeAspect="1"/>
          </p:cNvPicPr>
          <p:nvPr/>
        </p:nvPicPr>
        <p:blipFill>
          <a:blip r:embed="rId3"/>
          <a:stretch>
            <a:fillRect/>
          </a:stretch>
        </p:blipFill>
        <p:spPr>
          <a:xfrm>
            <a:off x="2037803" y="980982"/>
            <a:ext cx="4541562" cy="2936297"/>
          </a:xfrm>
          <a:prstGeom prst="rect">
            <a:avLst/>
          </a:prstGeom>
        </p:spPr>
      </p:pic>
      <p:sp>
        <p:nvSpPr>
          <p:cNvPr id="10" name="TextBox 9">
            <a:extLst>
              <a:ext uri="{FF2B5EF4-FFF2-40B4-BE49-F238E27FC236}">
                <a16:creationId xmlns:a16="http://schemas.microsoft.com/office/drawing/2014/main" id="{1A1E6B51-CA5A-6244-BE36-419A979AE57C}"/>
              </a:ext>
            </a:extLst>
          </p:cNvPr>
          <p:cNvSpPr txBox="1"/>
          <p:nvPr/>
        </p:nvSpPr>
        <p:spPr>
          <a:xfrm>
            <a:off x="425668" y="4051169"/>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Normal stress on surface:</a:t>
            </a:r>
          </a:p>
        </p:txBody>
      </p:sp>
      <p:pic>
        <p:nvPicPr>
          <p:cNvPr id="5" name="Picture 4">
            <a:extLst>
              <a:ext uri="{FF2B5EF4-FFF2-40B4-BE49-F238E27FC236}">
                <a16:creationId xmlns:a16="http://schemas.microsoft.com/office/drawing/2014/main" id="{F2FDC688-D361-2842-8CCD-D9F9E8A2146C}"/>
              </a:ext>
            </a:extLst>
          </p:cNvPr>
          <p:cNvPicPr>
            <a:picLocks noChangeAspect="1"/>
          </p:cNvPicPr>
          <p:nvPr/>
        </p:nvPicPr>
        <p:blipFill>
          <a:blip r:embed="rId4"/>
          <a:stretch>
            <a:fillRect/>
          </a:stretch>
        </p:blipFill>
        <p:spPr>
          <a:xfrm>
            <a:off x="3438744" y="3946416"/>
            <a:ext cx="1961712" cy="609616"/>
          </a:xfrm>
          <a:prstGeom prst="rect">
            <a:avLst/>
          </a:prstGeom>
        </p:spPr>
      </p:pic>
      <p:sp>
        <p:nvSpPr>
          <p:cNvPr id="11" name="TextBox 10">
            <a:extLst>
              <a:ext uri="{FF2B5EF4-FFF2-40B4-BE49-F238E27FC236}">
                <a16:creationId xmlns:a16="http://schemas.microsoft.com/office/drawing/2014/main" id="{F063995A-A481-C34D-988F-1FE528AEB049}"/>
              </a:ext>
            </a:extLst>
          </p:cNvPr>
          <p:cNvSpPr txBox="1"/>
          <p:nvPr/>
        </p:nvSpPr>
        <p:spPr>
          <a:xfrm>
            <a:off x="425668" y="4692833"/>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  Shear stress on surface:</a:t>
            </a:r>
          </a:p>
        </p:txBody>
      </p:sp>
      <p:pic>
        <p:nvPicPr>
          <p:cNvPr id="14" name="Picture 13">
            <a:extLst>
              <a:ext uri="{FF2B5EF4-FFF2-40B4-BE49-F238E27FC236}">
                <a16:creationId xmlns:a16="http://schemas.microsoft.com/office/drawing/2014/main" id="{E9268507-C3C4-9A48-8224-FCBDA2FA39B7}"/>
              </a:ext>
            </a:extLst>
          </p:cNvPr>
          <p:cNvPicPr>
            <a:picLocks noChangeAspect="1"/>
          </p:cNvPicPr>
          <p:nvPr/>
        </p:nvPicPr>
        <p:blipFill>
          <a:blip r:embed="rId5"/>
          <a:stretch>
            <a:fillRect/>
          </a:stretch>
        </p:blipFill>
        <p:spPr>
          <a:xfrm>
            <a:off x="3523703" y="4632399"/>
            <a:ext cx="1876753" cy="658082"/>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7D12F88-6AC8-5841-A2C9-80C000FD8C5D}"/>
                  </a:ext>
                </a:extLst>
              </p:cNvPr>
              <p:cNvSpPr txBox="1"/>
              <p:nvPr/>
            </p:nvSpPr>
            <p:spPr>
              <a:xfrm>
                <a:off x="688426" y="5290652"/>
                <a:ext cx="8292663" cy="424732"/>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Slip occurs when:</a:t>
                </a:r>
                <a14:m>
                  <m:oMath xmlns:m="http://schemas.openxmlformats.org/officeDocument/2006/math">
                    <m:r>
                      <a:rPr lang="en-US" sz="2000" b="0" i="0" smtClean="0">
                        <a:latin typeface="Cambria Math" panose="02040503050406030204" pitchFamily="18" charset="0"/>
                        <a:ea typeface="Segoe UI Symbol" panose="020B0502040204020203" pitchFamily="34" charset="0"/>
                      </a:rPr>
                      <m:t>                     </m:t>
                    </m:r>
                    <m:sSub>
                      <m:sSubPr>
                        <m:ctrlPr>
                          <a:rPr lang="en-US" sz="2000" i="1">
                            <a:latin typeface="Cambria Math" panose="02040503050406030204" pitchFamily="18" charset="0"/>
                            <a:ea typeface="Segoe UI Symbol" panose="020B0502040204020203" pitchFamily="34" charset="0"/>
                          </a:rPr>
                        </m:ctrlPr>
                      </m:sSubPr>
                      <m:e>
                        <m:r>
                          <a:rPr lang="en-US" sz="2000" i="1">
                            <a:latin typeface="Cambria Math" panose="02040503050406030204" pitchFamily="18" charset="0"/>
                            <a:ea typeface="Cambria Math" panose="02040503050406030204" pitchFamily="18" charset="0"/>
                          </a:rPr>
                          <m:t>𝜏</m:t>
                        </m:r>
                      </m:e>
                      <m:sub>
                        <m:r>
                          <a:rPr lang="en-US" sz="2000" i="1">
                            <a:latin typeface="Cambria Math" panose="02040503050406030204" pitchFamily="18" charset="0"/>
                            <a:ea typeface="Segoe UI Symbol" panose="020B0502040204020203" pitchFamily="34" charset="0"/>
                          </a:rPr>
                          <m:t>𝑓</m:t>
                        </m:r>
                      </m:sub>
                    </m:sSub>
                    <m:r>
                      <a:rPr lang="en-US" sz="2000" b="0" i="1" smtClean="0">
                        <a:latin typeface="Cambria Math" panose="02040503050406030204" pitchFamily="18" charset="0"/>
                        <a:ea typeface="Segoe UI Symbol" panose="020B0502040204020203" pitchFamily="34" charset="0"/>
                      </a:rPr>
                      <m:t>= </m:t>
                    </m:r>
                    <m:sSub>
                      <m:sSubPr>
                        <m:ctrlPr>
                          <a:rPr lang="en-US" sz="2000" i="1" smtClean="0">
                            <a:solidFill>
                              <a:srgbClr val="FF0000"/>
                            </a:solidFill>
                            <a:latin typeface="Cambria Math" panose="02040503050406030204" pitchFamily="18" charset="0"/>
                            <a:ea typeface="Segoe UI Symbol" panose="020B0502040204020203" pitchFamily="34" charset="0"/>
                          </a:rPr>
                        </m:ctrlPr>
                      </m:sSubPr>
                      <m:e>
                        <m:r>
                          <a:rPr lang="en-US" sz="2000" i="1">
                            <a:solidFill>
                              <a:srgbClr val="FF0000"/>
                            </a:solidFill>
                            <a:latin typeface="Cambria Math" panose="02040503050406030204" pitchFamily="18" charset="0"/>
                            <a:ea typeface="Cambria Math" panose="02040503050406030204" pitchFamily="18" charset="0"/>
                          </a:rPr>
                          <m:t>𝜏</m:t>
                        </m:r>
                      </m:e>
                      <m:sub>
                        <m:r>
                          <a:rPr lang="en-US" sz="2000" i="1">
                            <a:solidFill>
                              <a:srgbClr val="FF0000"/>
                            </a:solidFill>
                            <a:latin typeface="Cambria Math" panose="02040503050406030204" pitchFamily="18" charset="0"/>
                            <a:ea typeface="Segoe UI Symbol" panose="020B0502040204020203" pitchFamily="34" charset="0"/>
                          </a:rPr>
                          <m:t>𝑓</m:t>
                        </m:r>
                        <m:r>
                          <a:rPr lang="en-US" sz="2000" b="0" i="1" smtClean="0">
                            <a:solidFill>
                              <a:srgbClr val="FF0000"/>
                            </a:solidFill>
                            <a:latin typeface="Cambria Math" panose="02040503050406030204" pitchFamily="18" charset="0"/>
                            <a:ea typeface="Segoe UI Symbol" panose="020B0502040204020203" pitchFamily="34" charset="0"/>
                          </a:rPr>
                          <m:t>𝑠</m:t>
                        </m:r>
                      </m:sub>
                    </m:sSub>
                    <m:r>
                      <a:rPr lang="en-US" sz="2000" i="1">
                        <a:solidFill>
                          <a:srgbClr val="FF0000"/>
                        </a:solidFill>
                        <a:latin typeface="Cambria Math" panose="02040503050406030204" pitchFamily="18" charset="0"/>
                        <a:ea typeface="Segoe UI Symbol" panose="020B0502040204020203" pitchFamily="34" charset="0"/>
                      </a:rPr>
                      <m:t> </m:t>
                    </m:r>
                  </m:oMath>
                </a14:m>
                <a:r>
                  <a:rPr lang="en-US" sz="2000" dirty="0">
                    <a:solidFill>
                      <a:srgbClr val="FF0000"/>
                    </a:solidFill>
                    <a:latin typeface="Segoe UI Symbol" panose="020B0502040204020203" pitchFamily="34" charset="0"/>
                    <a:ea typeface="Segoe UI Symbol" panose="020B0502040204020203" pitchFamily="34" charset="0"/>
                  </a:rPr>
                  <a:t>           </a:t>
                </a:r>
                <a:r>
                  <a:rPr lang="en-US" i="1" dirty="0">
                    <a:latin typeface="Segoe UI Symbol" panose="020B0502040204020203" pitchFamily="34" charset="0"/>
                    <a:ea typeface="Segoe UI Symbol" panose="020B0502040204020203" pitchFamily="34" charset="0"/>
                  </a:rPr>
                  <a:t>(</a:t>
                </a:r>
                <a14:m>
                  <m:oMath xmlns:m="http://schemas.openxmlformats.org/officeDocument/2006/math">
                    <m:sSub>
                      <m:sSubPr>
                        <m:ctrlPr>
                          <a:rPr lang="en-US" i="1">
                            <a:latin typeface="Cambria Math" panose="02040503050406030204" pitchFamily="18" charset="0"/>
                            <a:ea typeface="Segoe UI Symbol" panose="020B0502040204020203" pitchFamily="34" charset="0"/>
                          </a:rPr>
                        </m:ctrlPr>
                      </m:sSubPr>
                      <m:e>
                        <m:r>
                          <a:rPr lang="en-US" i="1">
                            <a:latin typeface="Cambria Math" panose="02040503050406030204" pitchFamily="18" charset="0"/>
                            <a:ea typeface="Cambria Math" panose="02040503050406030204" pitchFamily="18" charset="0"/>
                          </a:rPr>
                          <m:t>𝜏</m:t>
                        </m:r>
                      </m:e>
                      <m:sub>
                        <m:r>
                          <a:rPr lang="en-US" i="1">
                            <a:latin typeface="Cambria Math" panose="02040503050406030204" pitchFamily="18" charset="0"/>
                            <a:ea typeface="Segoe UI Symbol" panose="020B0502040204020203" pitchFamily="34" charset="0"/>
                          </a:rPr>
                          <m:t>𝑓𝑠</m:t>
                        </m:r>
                      </m:sub>
                    </m:sSub>
                  </m:oMath>
                </a14:m>
                <a:r>
                  <a:rPr lang="en-US" i="1" dirty="0">
                    <a:latin typeface="Segoe UI Symbol" panose="020B0502040204020203" pitchFamily="34" charset="0"/>
                    <a:ea typeface="Segoe UI Symbol" panose="020B0502040204020203" pitchFamily="34" charset="0"/>
                  </a:rPr>
                  <a:t> is static frictional stress)</a:t>
                </a:r>
              </a:p>
            </p:txBody>
          </p:sp>
        </mc:Choice>
        <mc:Fallback xmlns="">
          <p:sp>
            <p:nvSpPr>
              <p:cNvPr id="15" name="TextBox 14">
                <a:extLst>
                  <a:ext uri="{FF2B5EF4-FFF2-40B4-BE49-F238E27FC236}">
                    <a16:creationId xmlns:a16="http://schemas.microsoft.com/office/drawing/2014/main" id="{87D12F88-6AC8-5841-A2C9-80C000FD8C5D}"/>
                  </a:ext>
                </a:extLst>
              </p:cNvPr>
              <p:cNvSpPr txBox="1">
                <a:spLocks noRot="1" noChangeAspect="1" noMove="1" noResize="1" noEditPoints="1" noAdjustHandles="1" noChangeArrowheads="1" noChangeShapeType="1" noTextEdit="1"/>
              </p:cNvSpPr>
              <p:nvPr/>
            </p:nvSpPr>
            <p:spPr>
              <a:xfrm>
                <a:off x="688426" y="5290652"/>
                <a:ext cx="8292663" cy="424732"/>
              </a:xfrm>
              <a:prstGeom prst="rect">
                <a:avLst/>
              </a:prstGeom>
              <a:blipFill>
                <a:blip r:embed="rId6"/>
                <a:stretch>
                  <a:fillRect l="-917" t="-8571" b="-17143"/>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30DF2E03-F8F8-DA43-A89B-B8B61CC5C687}"/>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Frictional sliding along pre-existing planes</a:t>
            </a:r>
          </a:p>
        </p:txBody>
      </p:sp>
      <p:cxnSp>
        <p:nvCxnSpPr>
          <p:cNvPr id="6" name="Straight Arrow Connector 5">
            <a:extLst>
              <a:ext uri="{FF2B5EF4-FFF2-40B4-BE49-F238E27FC236}">
                <a16:creationId xmlns:a16="http://schemas.microsoft.com/office/drawing/2014/main" id="{444B35D7-549E-A94D-83A7-9637B41C7531}"/>
              </a:ext>
            </a:extLst>
          </p:cNvPr>
          <p:cNvCxnSpPr>
            <a:cxnSpLocks/>
          </p:cNvCxnSpPr>
          <p:nvPr/>
        </p:nvCxnSpPr>
        <p:spPr>
          <a:xfrm flipH="1" flipV="1">
            <a:off x="4024365" y="2431701"/>
            <a:ext cx="635868" cy="383689"/>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1082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Diagram&#10;&#10;Description automatically generated">
            <a:extLst>
              <a:ext uri="{FF2B5EF4-FFF2-40B4-BE49-F238E27FC236}">
                <a16:creationId xmlns:a16="http://schemas.microsoft.com/office/drawing/2014/main" id="{1B0C625A-77D8-4944-B49F-EE10CD3971E9}"/>
              </a:ext>
            </a:extLst>
          </p:cNvPr>
          <p:cNvPicPr>
            <a:picLocks noChangeAspect="1"/>
          </p:cNvPicPr>
          <p:nvPr/>
        </p:nvPicPr>
        <p:blipFill>
          <a:blip r:embed="rId3"/>
          <a:stretch>
            <a:fillRect/>
          </a:stretch>
        </p:blipFill>
        <p:spPr>
          <a:xfrm>
            <a:off x="2037803" y="980982"/>
            <a:ext cx="4541562" cy="2936297"/>
          </a:xfrm>
          <a:prstGeom prst="rect">
            <a:avLst/>
          </a:prstGeom>
        </p:spPr>
      </p:pic>
      <p:sp>
        <p:nvSpPr>
          <p:cNvPr id="10" name="TextBox 9">
            <a:extLst>
              <a:ext uri="{FF2B5EF4-FFF2-40B4-BE49-F238E27FC236}">
                <a16:creationId xmlns:a16="http://schemas.microsoft.com/office/drawing/2014/main" id="{1A1E6B51-CA5A-6244-BE36-419A979AE57C}"/>
              </a:ext>
            </a:extLst>
          </p:cNvPr>
          <p:cNvSpPr txBox="1"/>
          <p:nvPr/>
        </p:nvSpPr>
        <p:spPr>
          <a:xfrm>
            <a:off x="425668" y="4051169"/>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Normal stress on surface:</a:t>
            </a:r>
          </a:p>
        </p:txBody>
      </p:sp>
      <p:pic>
        <p:nvPicPr>
          <p:cNvPr id="5" name="Picture 4">
            <a:extLst>
              <a:ext uri="{FF2B5EF4-FFF2-40B4-BE49-F238E27FC236}">
                <a16:creationId xmlns:a16="http://schemas.microsoft.com/office/drawing/2014/main" id="{F2FDC688-D361-2842-8CCD-D9F9E8A2146C}"/>
              </a:ext>
            </a:extLst>
          </p:cNvPr>
          <p:cNvPicPr>
            <a:picLocks noChangeAspect="1"/>
          </p:cNvPicPr>
          <p:nvPr/>
        </p:nvPicPr>
        <p:blipFill>
          <a:blip r:embed="rId4"/>
          <a:stretch>
            <a:fillRect/>
          </a:stretch>
        </p:blipFill>
        <p:spPr>
          <a:xfrm>
            <a:off x="3438744" y="3946416"/>
            <a:ext cx="1961712" cy="609616"/>
          </a:xfrm>
          <a:prstGeom prst="rect">
            <a:avLst/>
          </a:prstGeom>
        </p:spPr>
      </p:pic>
      <p:sp>
        <p:nvSpPr>
          <p:cNvPr id="11" name="TextBox 10">
            <a:extLst>
              <a:ext uri="{FF2B5EF4-FFF2-40B4-BE49-F238E27FC236}">
                <a16:creationId xmlns:a16="http://schemas.microsoft.com/office/drawing/2014/main" id="{F063995A-A481-C34D-988F-1FE528AEB049}"/>
              </a:ext>
            </a:extLst>
          </p:cNvPr>
          <p:cNvSpPr txBox="1"/>
          <p:nvPr/>
        </p:nvSpPr>
        <p:spPr>
          <a:xfrm>
            <a:off x="425668" y="4692833"/>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  Shear stress on surface:</a:t>
            </a:r>
          </a:p>
        </p:txBody>
      </p:sp>
      <p:pic>
        <p:nvPicPr>
          <p:cNvPr id="14" name="Picture 13">
            <a:extLst>
              <a:ext uri="{FF2B5EF4-FFF2-40B4-BE49-F238E27FC236}">
                <a16:creationId xmlns:a16="http://schemas.microsoft.com/office/drawing/2014/main" id="{E9268507-C3C4-9A48-8224-FCBDA2FA39B7}"/>
              </a:ext>
            </a:extLst>
          </p:cNvPr>
          <p:cNvPicPr>
            <a:picLocks noChangeAspect="1"/>
          </p:cNvPicPr>
          <p:nvPr/>
        </p:nvPicPr>
        <p:blipFill>
          <a:blip r:embed="rId5"/>
          <a:stretch>
            <a:fillRect/>
          </a:stretch>
        </p:blipFill>
        <p:spPr>
          <a:xfrm>
            <a:off x="3523703" y="4632399"/>
            <a:ext cx="1876753" cy="658082"/>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7D12F88-6AC8-5841-A2C9-80C000FD8C5D}"/>
                  </a:ext>
                </a:extLst>
              </p:cNvPr>
              <p:cNvSpPr txBox="1"/>
              <p:nvPr/>
            </p:nvSpPr>
            <p:spPr>
              <a:xfrm>
                <a:off x="688426" y="5290652"/>
                <a:ext cx="8292663" cy="424732"/>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Slip occurs when:</a:t>
                </a:r>
                <a14:m>
                  <m:oMath xmlns:m="http://schemas.openxmlformats.org/officeDocument/2006/math">
                    <m:r>
                      <a:rPr lang="en-US" sz="2000" b="0" i="0" smtClean="0">
                        <a:latin typeface="Cambria Math" panose="02040503050406030204" pitchFamily="18" charset="0"/>
                        <a:ea typeface="Segoe UI Symbol" panose="020B0502040204020203" pitchFamily="34" charset="0"/>
                      </a:rPr>
                      <m:t>                     </m:t>
                    </m:r>
                    <m:sSub>
                      <m:sSubPr>
                        <m:ctrlPr>
                          <a:rPr lang="en-US" sz="2000" i="1">
                            <a:latin typeface="Cambria Math" panose="02040503050406030204" pitchFamily="18" charset="0"/>
                            <a:ea typeface="Segoe UI Symbol" panose="020B0502040204020203" pitchFamily="34" charset="0"/>
                          </a:rPr>
                        </m:ctrlPr>
                      </m:sSubPr>
                      <m:e>
                        <m:r>
                          <a:rPr lang="en-US" sz="2000" i="1">
                            <a:latin typeface="Cambria Math" panose="02040503050406030204" pitchFamily="18" charset="0"/>
                            <a:ea typeface="Cambria Math" panose="02040503050406030204" pitchFamily="18" charset="0"/>
                          </a:rPr>
                          <m:t>𝜏</m:t>
                        </m:r>
                      </m:e>
                      <m:sub>
                        <m:r>
                          <a:rPr lang="en-US" sz="2000" i="1">
                            <a:latin typeface="Cambria Math" panose="02040503050406030204" pitchFamily="18" charset="0"/>
                            <a:ea typeface="Segoe UI Symbol" panose="020B0502040204020203" pitchFamily="34" charset="0"/>
                          </a:rPr>
                          <m:t>𝑓</m:t>
                        </m:r>
                      </m:sub>
                    </m:sSub>
                    <m:r>
                      <a:rPr lang="en-US" sz="2000" b="0" i="1" smtClean="0">
                        <a:latin typeface="Cambria Math" panose="02040503050406030204" pitchFamily="18" charset="0"/>
                        <a:ea typeface="Segoe UI Symbol" panose="020B0502040204020203" pitchFamily="34" charset="0"/>
                      </a:rPr>
                      <m:t>= </m:t>
                    </m:r>
                    <m:sSub>
                      <m:sSubPr>
                        <m:ctrlPr>
                          <a:rPr lang="en-US" sz="2000" i="1">
                            <a:latin typeface="Cambria Math" panose="02040503050406030204" pitchFamily="18" charset="0"/>
                            <a:ea typeface="Segoe UI Symbol" panose="020B0502040204020203" pitchFamily="34" charset="0"/>
                          </a:rPr>
                        </m:ctrlPr>
                      </m:sSubPr>
                      <m:e>
                        <m:r>
                          <a:rPr lang="en-US" sz="2000" i="1">
                            <a:latin typeface="Cambria Math" panose="02040503050406030204" pitchFamily="18" charset="0"/>
                            <a:ea typeface="Cambria Math" panose="02040503050406030204" pitchFamily="18" charset="0"/>
                          </a:rPr>
                          <m:t>𝜏</m:t>
                        </m:r>
                      </m:e>
                      <m:sub>
                        <m:r>
                          <a:rPr lang="en-US" sz="2000" i="1">
                            <a:latin typeface="Cambria Math" panose="02040503050406030204" pitchFamily="18" charset="0"/>
                            <a:ea typeface="Segoe UI Symbol" panose="020B0502040204020203" pitchFamily="34" charset="0"/>
                          </a:rPr>
                          <m:t>𝑓</m:t>
                        </m:r>
                        <m:r>
                          <a:rPr lang="en-US" sz="2000" b="0" i="1" smtClean="0">
                            <a:latin typeface="Cambria Math" panose="02040503050406030204" pitchFamily="18" charset="0"/>
                            <a:ea typeface="Segoe UI Symbol" panose="020B0502040204020203" pitchFamily="34" charset="0"/>
                          </a:rPr>
                          <m:t>𝑠</m:t>
                        </m:r>
                      </m:sub>
                    </m:sSub>
                    <m:r>
                      <a:rPr lang="en-US" sz="2000" i="1">
                        <a:latin typeface="Cambria Math" panose="02040503050406030204" pitchFamily="18" charset="0"/>
                        <a:ea typeface="Segoe UI Symbol" panose="020B0502040204020203" pitchFamily="34" charset="0"/>
                      </a:rPr>
                      <m:t> </m:t>
                    </m:r>
                  </m:oMath>
                </a14:m>
                <a:r>
                  <a:rPr lang="en-US" sz="2000" dirty="0">
                    <a:latin typeface="Segoe UI Symbol" panose="020B0502040204020203" pitchFamily="34" charset="0"/>
                    <a:ea typeface="Segoe UI Symbol" panose="020B0502040204020203" pitchFamily="34" charset="0"/>
                  </a:rPr>
                  <a:t>           </a:t>
                </a:r>
                <a:r>
                  <a:rPr lang="en-US" i="1" dirty="0">
                    <a:latin typeface="Segoe UI Symbol" panose="020B0502040204020203" pitchFamily="34" charset="0"/>
                    <a:ea typeface="Segoe UI Symbol" panose="020B0502040204020203" pitchFamily="34" charset="0"/>
                  </a:rPr>
                  <a:t>(</a:t>
                </a:r>
                <a14:m>
                  <m:oMath xmlns:m="http://schemas.openxmlformats.org/officeDocument/2006/math">
                    <m:sSub>
                      <m:sSubPr>
                        <m:ctrlPr>
                          <a:rPr lang="en-US" i="1">
                            <a:latin typeface="Cambria Math" panose="02040503050406030204" pitchFamily="18" charset="0"/>
                            <a:ea typeface="Segoe UI Symbol" panose="020B0502040204020203" pitchFamily="34" charset="0"/>
                          </a:rPr>
                        </m:ctrlPr>
                      </m:sSubPr>
                      <m:e>
                        <m:r>
                          <a:rPr lang="en-US" i="1">
                            <a:latin typeface="Cambria Math" panose="02040503050406030204" pitchFamily="18" charset="0"/>
                            <a:ea typeface="Cambria Math" panose="02040503050406030204" pitchFamily="18" charset="0"/>
                          </a:rPr>
                          <m:t>𝜏</m:t>
                        </m:r>
                      </m:e>
                      <m:sub>
                        <m:r>
                          <a:rPr lang="en-US" i="1">
                            <a:latin typeface="Cambria Math" panose="02040503050406030204" pitchFamily="18" charset="0"/>
                            <a:ea typeface="Segoe UI Symbol" panose="020B0502040204020203" pitchFamily="34" charset="0"/>
                          </a:rPr>
                          <m:t>𝑓𝑠</m:t>
                        </m:r>
                      </m:sub>
                    </m:sSub>
                  </m:oMath>
                </a14:m>
                <a:r>
                  <a:rPr lang="en-US" i="1" dirty="0">
                    <a:latin typeface="Segoe UI Symbol" panose="020B0502040204020203" pitchFamily="34" charset="0"/>
                    <a:ea typeface="Segoe UI Symbol" panose="020B0502040204020203" pitchFamily="34" charset="0"/>
                  </a:rPr>
                  <a:t> is static frictional stress)</a:t>
                </a:r>
              </a:p>
            </p:txBody>
          </p:sp>
        </mc:Choice>
        <mc:Fallback xmlns="">
          <p:sp>
            <p:nvSpPr>
              <p:cNvPr id="15" name="TextBox 14">
                <a:extLst>
                  <a:ext uri="{FF2B5EF4-FFF2-40B4-BE49-F238E27FC236}">
                    <a16:creationId xmlns:a16="http://schemas.microsoft.com/office/drawing/2014/main" id="{87D12F88-6AC8-5841-A2C9-80C000FD8C5D}"/>
                  </a:ext>
                </a:extLst>
              </p:cNvPr>
              <p:cNvSpPr txBox="1">
                <a:spLocks noRot="1" noChangeAspect="1" noMove="1" noResize="1" noEditPoints="1" noAdjustHandles="1" noChangeArrowheads="1" noChangeShapeType="1" noTextEdit="1"/>
              </p:cNvSpPr>
              <p:nvPr/>
            </p:nvSpPr>
            <p:spPr>
              <a:xfrm>
                <a:off x="688426" y="5290652"/>
                <a:ext cx="8292663" cy="424732"/>
              </a:xfrm>
              <a:prstGeom prst="rect">
                <a:avLst/>
              </a:prstGeom>
              <a:blipFill>
                <a:blip r:embed="rId6"/>
                <a:stretch>
                  <a:fillRect l="-917" t="-8571" b="-171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BE9C2FB-D3F9-4340-ADE2-D7100C231304}"/>
                  </a:ext>
                </a:extLst>
              </p:cNvPr>
              <p:cNvSpPr txBox="1"/>
              <p:nvPr/>
            </p:nvSpPr>
            <p:spPr>
              <a:xfrm>
                <a:off x="851337" y="5842958"/>
                <a:ext cx="8292663" cy="424732"/>
              </a:xfrm>
              <a:prstGeom prst="rect">
                <a:avLst/>
              </a:prstGeom>
              <a:noFill/>
            </p:spPr>
            <p:txBody>
              <a:bodyPr wrap="square" rtlCol="0">
                <a:spAutoFit/>
              </a:bodyPr>
              <a:lstStyle/>
              <a:p>
                <a:r>
                  <a:rPr lang="en-US" sz="2000" dirty="0">
                    <a:solidFill>
                      <a:srgbClr val="FF0000"/>
                    </a:solidFill>
                    <a:latin typeface="Segoe UI Symbol" panose="020B0502040204020203" pitchFamily="34" charset="0"/>
                    <a:ea typeface="Segoe UI Symbol" panose="020B0502040204020203" pitchFamily="34" charset="0"/>
                  </a:rPr>
                  <a:t>Experiments:</a:t>
                </a:r>
                <a14:m>
                  <m:oMath xmlns:m="http://schemas.openxmlformats.org/officeDocument/2006/math">
                    <m:r>
                      <a:rPr lang="en-US" sz="2000" b="0" i="0" smtClean="0">
                        <a:solidFill>
                          <a:srgbClr val="FF0000"/>
                        </a:solidFill>
                        <a:latin typeface="Cambria Math" panose="02040503050406030204" pitchFamily="18" charset="0"/>
                        <a:ea typeface="Segoe UI Symbol" panose="020B0502040204020203" pitchFamily="34" charset="0"/>
                      </a:rPr>
                      <m:t> </m:t>
                    </m:r>
                    <m:r>
                      <a:rPr lang="en-US" sz="2000" b="0" i="1" smtClean="0">
                        <a:solidFill>
                          <a:srgbClr val="FF0000"/>
                        </a:solidFill>
                        <a:latin typeface="Cambria Math" panose="02040503050406030204" pitchFamily="18" charset="0"/>
                        <a:ea typeface="Segoe UI Symbol" panose="020B0502040204020203" pitchFamily="34" charset="0"/>
                      </a:rPr>
                      <m:t>                         </m:t>
                    </m:r>
                    <m:sSub>
                      <m:sSubPr>
                        <m:ctrlPr>
                          <a:rPr lang="en-US" sz="2000" i="1">
                            <a:solidFill>
                              <a:srgbClr val="FF0000"/>
                            </a:solidFill>
                            <a:latin typeface="Cambria Math" panose="02040503050406030204" pitchFamily="18" charset="0"/>
                            <a:ea typeface="Segoe UI Symbol" panose="020B0502040204020203" pitchFamily="34" charset="0"/>
                          </a:rPr>
                        </m:ctrlPr>
                      </m:sSubPr>
                      <m:e>
                        <m:r>
                          <a:rPr lang="en-US" sz="2000" i="1">
                            <a:solidFill>
                              <a:srgbClr val="FF0000"/>
                            </a:solidFill>
                            <a:latin typeface="Cambria Math" panose="02040503050406030204" pitchFamily="18" charset="0"/>
                            <a:ea typeface="Cambria Math" panose="02040503050406030204" pitchFamily="18" charset="0"/>
                          </a:rPr>
                          <m:t>𝜏</m:t>
                        </m:r>
                      </m:e>
                      <m:sub>
                        <m:r>
                          <a:rPr lang="en-US" sz="2000" i="1">
                            <a:solidFill>
                              <a:srgbClr val="FF0000"/>
                            </a:solidFill>
                            <a:latin typeface="Cambria Math" panose="02040503050406030204" pitchFamily="18" charset="0"/>
                            <a:ea typeface="Segoe UI Symbol" panose="020B0502040204020203" pitchFamily="34" charset="0"/>
                          </a:rPr>
                          <m:t>𝑓</m:t>
                        </m:r>
                        <m:r>
                          <a:rPr lang="en-US" sz="2000" b="0" i="1" smtClean="0">
                            <a:solidFill>
                              <a:srgbClr val="FF0000"/>
                            </a:solidFill>
                            <a:latin typeface="Cambria Math" panose="02040503050406030204" pitchFamily="18" charset="0"/>
                            <a:ea typeface="Segoe UI Symbol" panose="020B0502040204020203" pitchFamily="34" charset="0"/>
                          </a:rPr>
                          <m:t>𝑠</m:t>
                        </m:r>
                      </m:sub>
                    </m:sSub>
                    <m:r>
                      <a:rPr lang="en-US" sz="2000" b="0" i="1" smtClean="0">
                        <a:solidFill>
                          <a:srgbClr val="FF0000"/>
                        </a:solidFill>
                        <a:latin typeface="Cambria Math" panose="02040503050406030204" pitchFamily="18" charset="0"/>
                        <a:ea typeface="Segoe UI Symbol" panose="020B0502040204020203" pitchFamily="34" charset="0"/>
                      </a:rPr>
                      <m:t>=</m:t>
                    </m:r>
                    <m:r>
                      <a:rPr lang="en-US" sz="2000" b="0" i="1" smtClean="0">
                        <a:solidFill>
                          <a:srgbClr val="FF0000"/>
                        </a:solidFill>
                        <a:latin typeface="Cambria Math" panose="02040503050406030204" pitchFamily="18" charset="0"/>
                        <a:ea typeface="Segoe UI Symbol" panose="020B0502040204020203" pitchFamily="34" charset="0"/>
                      </a:rPr>
                      <m:t>𝑓</m:t>
                    </m:r>
                    <m:sSub>
                      <m:sSubPr>
                        <m:ctrlPr>
                          <a:rPr lang="en-US" sz="2000" b="0" i="1" smtClean="0">
                            <a:solidFill>
                              <a:srgbClr val="FF0000"/>
                            </a:solidFill>
                            <a:latin typeface="Cambria Math" panose="02040503050406030204" pitchFamily="18" charset="0"/>
                            <a:ea typeface="Segoe UI Symbol" panose="020B0502040204020203" pitchFamily="34" charset="0"/>
                          </a:rPr>
                        </m:ctrlPr>
                      </m:sSubPr>
                      <m:e>
                        <m:r>
                          <a:rPr lang="en-US" sz="2000" b="0" i="1" smtClean="0">
                            <a:solidFill>
                              <a:srgbClr val="FF0000"/>
                            </a:solidFill>
                            <a:latin typeface="Cambria Math" panose="02040503050406030204" pitchFamily="18" charset="0"/>
                            <a:ea typeface="Cambria Math" panose="02040503050406030204" pitchFamily="18" charset="0"/>
                          </a:rPr>
                          <m:t>𝜎</m:t>
                        </m:r>
                      </m:e>
                      <m:sub>
                        <m:r>
                          <a:rPr lang="en-US" sz="2000" b="0" i="1" smtClean="0">
                            <a:solidFill>
                              <a:srgbClr val="FF0000"/>
                            </a:solidFill>
                            <a:latin typeface="Cambria Math" panose="02040503050406030204" pitchFamily="18" charset="0"/>
                            <a:ea typeface="Segoe UI Symbol" panose="020B0502040204020203" pitchFamily="34" charset="0"/>
                          </a:rPr>
                          <m:t>𝑛</m:t>
                        </m:r>
                      </m:sub>
                    </m:sSub>
                  </m:oMath>
                </a14:m>
                <a:endParaRPr lang="en-US" sz="1600" i="1" dirty="0">
                  <a:solidFill>
                    <a:srgbClr val="FF0000"/>
                  </a:solidFill>
                  <a:latin typeface="Segoe UI Symbol" panose="020B0502040204020203" pitchFamily="34" charset="0"/>
                  <a:ea typeface="Segoe UI Symbol" panose="020B0502040204020203" pitchFamily="34" charset="0"/>
                </a:endParaRPr>
              </a:p>
            </p:txBody>
          </p:sp>
        </mc:Choice>
        <mc:Fallback xmlns="">
          <p:sp>
            <p:nvSpPr>
              <p:cNvPr id="12" name="TextBox 11">
                <a:extLst>
                  <a:ext uri="{FF2B5EF4-FFF2-40B4-BE49-F238E27FC236}">
                    <a16:creationId xmlns:a16="http://schemas.microsoft.com/office/drawing/2014/main" id="{FBE9C2FB-D3F9-4340-ADE2-D7100C231304}"/>
                  </a:ext>
                </a:extLst>
              </p:cNvPr>
              <p:cNvSpPr txBox="1">
                <a:spLocks noRot="1" noChangeAspect="1" noMove="1" noResize="1" noEditPoints="1" noAdjustHandles="1" noChangeArrowheads="1" noChangeShapeType="1" noTextEdit="1"/>
              </p:cNvSpPr>
              <p:nvPr/>
            </p:nvSpPr>
            <p:spPr>
              <a:xfrm>
                <a:off x="851337" y="5842958"/>
                <a:ext cx="8292663" cy="424732"/>
              </a:xfrm>
              <a:prstGeom prst="rect">
                <a:avLst/>
              </a:prstGeom>
              <a:blipFill>
                <a:blip r:embed="rId7"/>
                <a:stretch>
                  <a:fillRect l="-919" t="-5714" b="-17143"/>
                </a:stretch>
              </a:blipFill>
            </p:spPr>
            <p:txBody>
              <a:bodyPr/>
              <a:lstStyle/>
              <a:p>
                <a:r>
                  <a:rPr lang="en-US">
                    <a:noFill/>
                  </a:rPr>
                  <a:t> </a:t>
                </a:r>
              </a:p>
            </p:txBody>
          </p:sp>
        </mc:Fallback>
      </mc:AlternateContent>
      <p:sp>
        <p:nvSpPr>
          <p:cNvPr id="2" name="Rectangle 1">
            <a:extLst>
              <a:ext uri="{FF2B5EF4-FFF2-40B4-BE49-F238E27FC236}">
                <a16:creationId xmlns:a16="http://schemas.microsoft.com/office/drawing/2014/main" id="{BF4AEAC4-6259-0A4C-85B8-8D377F42FE6D}"/>
              </a:ext>
            </a:extLst>
          </p:cNvPr>
          <p:cNvSpPr/>
          <p:nvPr/>
        </p:nvSpPr>
        <p:spPr>
          <a:xfrm>
            <a:off x="3592479" y="6165016"/>
            <a:ext cx="1549142" cy="338554"/>
          </a:xfrm>
          <a:prstGeom prst="rect">
            <a:avLst/>
          </a:prstGeom>
        </p:spPr>
        <p:txBody>
          <a:bodyPr wrap="none">
            <a:spAutoFit/>
          </a:bodyPr>
          <a:lstStyle/>
          <a:p>
            <a:r>
              <a:rPr lang="en-US" sz="1600" i="1" dirty="0">
                <a:solidFill>
                  <a:srgbClr val="FF0000"/>
                </a:solidFill>
              </a:rPr>
              <a:t>(</a:t>
            </a:r>
            <a:r>
              <a:rPr lang="en-US" sz="1600" i="1" dirty="0" err="1">
                <a:solidFill>
                  <a:srgbClr val="FF0000"/>
                </a:solidFill>
              </a:rPr>
              <a:t>Amontons</a:t>
            </a:r>
            <a:r>
              <a:rPr lang="en-US" sz="1600" i="1" dirty="0">
                <a:solidFill>
                  <a:srgbClr val="FF0000"/>
                </a:solidFill>
              </a:rPr>
              <a:t>' law)</a:t>
            </a:r>
          </a:p>
        </p:txBody>
      </p:sp>
      <p:sp>
        <p:nvSpPr>
          <p:cNvPr id="16" name="TextBox 15">
            <a:extLst>
              <a:ext uri="{FF2B5EF4-FFF2-40B4-BE49-F238E27FC236}">
                <a16:creationId xmlns:a16="http://schemas.microsoft.com/office/drawing/2014/main" id="{30DF2E03-F8F8-DA43-A89B-B8B61CC5C687}"/>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Frictional sliding along pre-existing planes</a:t>
            </a:r>
          </a:p>
        </p:txBody>
      </p:sp>
      <p:cxnSp>
        <p:nvCxnSpPr>
          <p:cNvPr id="13" name="Straight Arrow Connector 12">
            <a:extLst>
              <a:ext uri="{FF2B5EF4-FFF2-40B4-BE49-F238E27FC236}">
                <a16:creationId xmlns:a16="http://schemas.microsoft.com/office/drawing/2014/main" id="{C4BA613E-13C8-8A42-B496-4AD11563A18B}"/>
              </a:ext>
            </a:extLst>
          </p:cNvPr>
          <p:cNvCxnSpPr>
            <a:cxnSpLocks/>
          </p:cNvCxnSpPr>
          <p:nvPr/>
        </p:nvCxnSpPr>
        <p:spPr>
          <a:xfrm flipH="1" flipV="1">
            <a:off x="4024365" y="2431701"/>
            <a:ext cx="635868" cy="383689"/>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9897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Diagram&#10;&#10;Description automatically generated">
            <a:extLst>
              <a:ext uri="{FF2B5EF4-FFF2-40B4-BE49-F238E27FC236}">
                <a16:creationId xmlns:a16="http://schemas.microsoft.com/office/drawing/2014/main" id="{1B0C625A-77D8-4944-B49F-EE10CD3971E9}"/>
              </a:ext>
            </a:extLst>
          </p:cNvPr>
          <p:cNvPicPr>
            <a:picLocks noChangeAspect="1"/>
          </p:cNvPicPr>
          <p:nvPr/>
        </p:nvPicPr>
        <p:blipFill>
          <a:blip r:embed="rId3"/>
          <a:stretch>
            <a:fillRect/>
          </a:stretch>
        </p:blipFill>
        <p:spPr>
          <a:xfrm>
            <a:off x="2037803" y="980982"/>
            <a:ext cx="4541562" cy="2936297"/>
          </a:xfrm>
          <a:prstGeom prst="rect">
            <a:avLst/>
          </a:prstGeom>
        </p:spPr>
      </p:pic>
      <p:sp>
        <p:nvSpPr>
          <p:cNvPr id="10" name="TextBox 9">
            <a:extLst>
              <a:ext uri="{FF2B5EF4-FFF2-40B4-BE49-F238E27FC236}">
                <a16:creationId xmlns:a16="http://schemas.microsoft.com/office/drawing/2014/main" id="{1A1E6B51-CA5A-6244-BE36-419A979AE57C}"/>
              </a:ext>
            </a:extLst>
          </p:cNvPr>
          <p:cNvSpPr txBox="1"/>
          <p:nvPr/>
        </p:nvSpPr>
        <p:spPr>
          <a:xfrm>
            <a:off x="425668" y="4051169"/>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Normal stress on surface:</a:t>
            </a:r>
          </a:p>
        </p:txBody>
      </p:sp>
      <p:pic>
        <p:nvPicPr>
          <p:cNvPr id="5" name="Picture 4">
            <a:extLst>
              <a:ext uri="{FF2B5EF4-FFF2-40B4-BE49-F238E27FC236}">
                <a16:creationId xmlns:a16="http://schemas.microsoft.com/office/drawing/2014/main" id="{F2FDC688-D361-2842-8CCD-D9F9E8A2146C}"/>
              </a:ext>
            </a:extLst>
          </p:cNvPr>
          <p:cNvPicPr>
            <a:picLocks noChangeAspect="1"/>
          </p:cNvPicPr>
          <p:nvPr/>
        </p:nvPicPr>
        <p:blipFill>
          <a:blip r:embed="rId4"/>
          <a:stretch>
            <a:fillRect/>
          </a:stretch>
        </p:blipFill>
        <p:spPr>
          <a:xfrm>
            <a:off x="3438744" y="3946416"/>
            <a:ext cx="1961712" cy="609616"/>
          </a:xfrm>
          <a:prstGeom prst="rect">
            <a:avLst/>
          </a:prstGeom>
        </p:spPr>
      </p:pic>
      <p:sp>
        <p:nvSpPr>
          <p:cNvPr id="11" name="TextBox 10">
            <a:extLst>
              <a:ext uri="{FF2B5EF4-FFF2-40B4-BE49-F238E27FC236}">
                <a16:creationId xmlns:a16="http://schemas.microsoft.com/office/drawing/2014/main" id="{F063995A-A481-C34D-988F-1FE528AEB049}"/>
              </a:ext>
            </a:extLst>
          </p:cNvPr>
          <p:cNvSpPr txBox="1"/>
          <p:nvPr/>
        </p:nvSpPr>
        <p:spPr>
          <a:xfrm>
            <a:off x="425668" y="4692833"/>
            <a:ext cx="8292663" cy="400110"/>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  Shear stress on surface:</a:t>
            </a:r>
          </a:p>
        </p:txBody>
      </p:sp>
      <p:pic>
        <p:nvPicPr>
          <p:cNvPr id="14" name="Picture 13">
            <a:extLst>
              <a:ext uri="{FF2B5EF4-FFF2-40B4-BE49-F238E27FC236}">
                <a16:creationId xmlns:a16="http://schemas.microsoft.com/office/drawing/2014/main" id="{E9268507-C3C4-9A48-8224-FCBDA2FA39B7}"/>
              </a:ext>
            </a:extLst>
          </p:cNvPr>
          <p:cNvPicPr>
            <a:picLocks noChangeAspect="1"/>
          </p:cNvPicPr>
          <p:nvPr/>
        </p:nvPicPr>
        <p:blipFill>
          <a:blip r:embed="rId5"/>
          <a:stretch>
            <a:fillRect/>
          </a:stretch>
        </p:blipFill>
        <p:spPr>
          <a:xfrm>
            <a:off x="3523703" y="4632399"/>
            <a:ext cx="1876753" cy="658082"/>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87D12F88-6AC8-5841-A2C9-80C000FD8C5D}"/>
                  </a:ext>
                </a:extLst>
              </p:cNvPr>
              <p:cNvSpPr txBox="1"/>
              <p:nvPr/>
            </p:nvSpPr>
            <p:spPr>
              <a:xfrm>
                <a:off x="688426" y="5290652"/>
                <a:ext cx="8292663" cy="424732"/>
              </a:xfrm>
              <a:prstGeom prst="rect">
                <a:avLst/>
              </a:prstGeom>
              <a:noFill/>
            </p:spPr>
            <p:txBody>
              <a:bodyPr wrap="square" rtlCol="0">
                <a:spAutoFit/>
              </a:bodyPr>
              <a:lstStyle/>
              <a:p>
                <a:r>
                  <a:rPr lang="en-US" sz="2000" dirty="0">
                    <a:latin typeface="Segoe UI Symbol" panose="020B0502040204020203" pitchFamily="34" charset="0"/>
                    <a:ea typeface="Segoe UI Symbol" panose="020B0502040204020203" pitchFamily="34" charset="0"/>
                  </a:rPr>
                  <a:t>Slip occurs when:</a:t>
                </a:r>
                <a14:m>
                  <m:oMath xmlns:m="http://schemas.openxmlformats.org/officeDocument/2006/math">
                    <m:r>
                      <a:rPr lang="en-US" sz="2000" b="0" i="0" smtClean="0">
                        <a:latin typeface="Cambria Math" panose="02040503050406030204" pitchFamily="18" charset="0"/>
                        <a:ea typeface="Segoe UI Symbol" panose="020B0502040204020203" pitchFamily="34" charset="0"/>
                      </a:rPr>
                      <m:t>                     </m:t>
                    </m:r>
                    <m:sSub>
                      <m:sSubPr>
                        <m:ctrlPr>
                          <a:rPr lang="en-US" sz="2000" i="1">
                            <a:latin typeface="Cambria Math" panose="02040503050406030204" pitchFamily="18" charset="0"/>
                            <a:ea typeface="Segoe UI Symbol" panose="020B0502040204020203" pitchFamily="34" charset="0"/>
                          </a:rPr>
                        </m:ctrlPr>
                      </m:sSubPr>
                      <m:e>
                        <m:r>
                          <a:rPr lang="en-US" sz="2000" i="1">
                            <a:latin typeface="Cambria Math" panose="02040503050406030204" pitchFamily="18" charset="0"/>
                            <a:ea typeface="Cambria Math" panose="02040503050406030204" pitchFamily="18" charset="0"/>
                          </a:rPr>
                          <m:t>𝜏</m:t>
                        </m:r>
                      </m:e>
                      <m:sub>
                        <m:r>
                          <a:rPr lang="en-US" sz="2000" i="1">
                            <a:latin typeface="Cambria Math" panose="02040503050406030204" pitchFamily="18" charset="0"/>
                            <a:ea typeface="Segoe UI Symbol" panose="020B0502040204020203" pitchFamily="34" charset="0"/>
                          </a:rPr>
                          <m:t>𝑓</m:t>
                        </m:r>
                      </m:sub>
                    </m:sSub>
                    <m:r>
                      <a:rPr lang="en-US" sz="2000" b="0" i="1" smtClean="0">
                        <a:latin typeface="Cambria Math" panose="02040503050406030204" pitchFamily="18" charset="0"/>
                        <a:ea typeface="Segoe UI Symbol" panose="020B0502040204020203" pitchFamily="34" charset="0"/>
                      </a:rPr>
                      <m:t>= </m:t>
                    </m:r>
                    <m:sSub>
                      <m:sSubPr>
                        <m:ctrlPr>
                          <a:rPr lang="en-US" sz="2000" i="1">
                            <a:latin typeface="Cambria Math" panose="02040503050406030204" pitchFamily="18" charset="0"/>
                            <a:ea typeface="Segoe UI Symbol" panose="020B0502040204020203" pitchFamily="34" charset="0"/>
                          </a:rPr>
                        </m:ctrlPr>
                      </m:sSubPr>
                      <m:e>
                        <m:r>
                          <a:rPr lang="en-US" sz="2000" i="1">
                            <a:latin typeface="Cambria Math" panose="02040503050406030204" pitchFamily="18" charset="0"/>
                            <a:ea typeface="Cambria Math" panose="02040503050406030204" pitchFamily="18" charset="0"/>
                          </a:rPr>
                          <m:t>𝜏</m:t>
                        </m:r>
                      </m:e>
                      <m:sub>
                        <m:r>
                          <a:rPr lang="en-US" sz="2000" i="1">
                            <a:latin typeface="Cambria Math" panose="02040503050406030204" pitchFamily="18" charset="0"/>
                            <a:ea typeface="Segoe UI Symbol" panose="020B0502040204020203" pitchFamily="34" charset="0"/>
                          </a:rPr>
                          <m:t>𝑓</m:t>
                        </m:r>
                        <m:r>
                          <a:rPr lang="en-US" sz="2000" b="0" i="1" smtClean="0">
                            <a:latin typeface="Cambria Math" panose="02040503050406030204" pitchFamily="18" charset="0"/>
                            <a:ea typeface="Segoe UI Symbol" panose="020B0502040204020203" pitchFamily="34" charset="0"/>
                          </a:rPr>
                          <m:t>𝑠</m:t>
                        </m:r>
                      </m:sub>
                    </m:sSub>
                    <m:r>
                      <a:rPr lang="en-US" sz="2000" i="1">
                        <a:latin typeface="Cambria Math" panose="02040503050406030204" pitchFamily="18" charset="0"/>
                        <a:ea typeface="Segoe UI Symbol" panose="020B0502040204020203" pitchFamily="34" charset="0"/>
                      </a:rPr>
                      <m:t> </m:t>
                    </m:r>
                  </m:oMath>
                </a14:m>
                <a:r>
                  <a:rPr lang="en-US" sz="2000" dirty="0">
                    <a:latin typeface="Segoe UI Symbol" panose="020B0502040204020203" pitchFamily="34" charset="0"/>
                    <a:ea typeface="Segoe UI Symbol" panose="020B0502040204020203" pitchFamily="34" charset="0"/>
                  </a:rPr>
                  <a:t>           </a:t>
                </a:r>
                <a:r>
                  <a:rPr lang="en-US" i="1" dirty="0">
                    <a:latin typeface="Segoe UI Symbol" panose="020B0502040204020203" pitchFamily="34" charset="0"/>
                    <a:ea typeface="Segoe UI Symbol" panose="020B0502040204020203" pitchFamily="34" charset="0"/>
                  </a:rPr>
                  <a:t>(</a:t>
                </a:r>
                <a14:m>
                  <m:oMath xmlns:m="http://schemas.openxmlformats.org/officeDocument/2006/math">
                    <m:sSub>
                      <m:sSubPr>
                        <m:ctrlPr>
                          <a:rPr lang="en-US" i="1">
                            <a:latin typeface="Cambria Math" panose="02040503050406030204" pitchFamily="18" charset="0"/>
                            <a:ea typeface="Segoe UI Symbol" panose="020B0502040204020203" pitchFamily="34" charset="0"/>
                          </a:rPr>
                        </m:ctrlPr>
                      </m:sSubPr>
                      <m:e>
                        <m:r>
                          <a:rPr lang="en-US" i="1">
                            <a:latin typeface="Cambria Math" panose="02040503050406030204" pitchFamily="18" charset="0"/>
                            <a:ea typeface="Cambria Math" panose="02040503050406030204" pitchFamily="18" charset="0"/>
                          </a:rPr>
                          <m:t>𝜏</m:t>
                        </m:r>
                      </m:e>
                      <m:sub>
                        <m:r>
                          <a:rPr lang="en-US" i="1">
                            <a:latin typeface="Cambria Math" panose="02040503050406030204" pitchFamily="18" charset="0"/>
                            <a:ea typeface="Segoe UI Symbol" panose="020B0502040204020203" pitchFamily="34" charset="0"/>
                          </a:rPr>
                          <m:t>𝑓𝑠</m:t>
                        </m:r>
                      </m:sub>
                    </m:sSub>
                  </m:oMath>
                </a14:m>
                <a:r>
                  <a:rPr lang="en-US" i="1" dirty="0">
                    <a:latin typeface="Segoe UI Symbol" panose="020B0502040204020203" pitchFamily="34" charset="0"/>
                    <a:ea typeface="Segoe UI Symbol" panose="020B0502040204020203" pitchFamily="34" charset="0"/>
                  </a:rPr>
                  <a:t> is static frictional stress)</a:t>
                </a:r>
              </a:p>
            </p:txBody>
          </p:sp>
        </mc:Choice>
        <mc:Fallback xmlns="">
          <p:sp>
            <p:nvSpPr>
              <p:cNvPr id="15" name="TextBox 14">
                <a:extLst>
                  <a:ext uri="{FF2B5EF4-FFF2-40B4-BE49-F238E27FC236}">
                    <a16:creationId xmlns:a16="http://schemas.microsoft.com/office/drawing/2014/main" id="{87D12F88-6AC8-5841-A2C9-80C000FD8C5D}"/>
                  </a:ext>
                </a:extLst>
              </p:cNvPr>
              <p:cNvSpPr txBox="1">
                <a:spLocks noRot="1" noChangeAspect="1" noMove="1" noResize="1" noEditPoints="1" noAdjustHandles="1" noChangeArrowheads="1" noChangeShapeType="1" noTextEdit="1"/>
              </p:cNvSpPr>
              <p:nvPr/>
            </p:nvSpPr>
            <p:spPr>
              <a:xfrm>
                <a:off x="688426" y="5290652"/>
                <a:ext cx="8292663" cy="424732"/>
              </a:xfrm>
              <a:prstGeom prst="rect">
                <a:avLst/>
              </a:prstGeom>
              <a:blipFill>
                <a:blip r:embed="rId6"/>
                <a:stretch>
                  <a:fillRect l="-917" t="-8571" b="-171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FBE9C2FB-D3F9-4340-ADE2-D7100C231304}"/>
                  </a:ext>
                </a:extLst>
              </p:cNvPr>
              <p:cNvSpPr txBox="1"/>
              <p:nvPr/>
            </p:nvSpPr>
            <p:spPr>
              <a:xfrm>
                <a:off x="851337" y="5842958"/>
                <a:ext cx="8292663" cy="424732"/>
              </a:xfrm>
              <a:prstGeom prst="rect">
                <a:avLst/>
              </a:prstGeom>
              <a:noFill/>
            </p:spPr>
            <p:txBody>
              <a:bodyPr wrap="square" rtlCol="0">
                <a:spAutoFit/>
              </a:bodyPr>
              <a:lstStyle/>
              <a:p>
                <a:r>
                  <a:rPr lang="en-US" sz="2000" dirty="0">
                    <a:solidFill>
                      <a:srgbClr val="FF0000"/>
                    </a:solidFill>
                    <a:latin typeface="Segoe UI Symbol" panose="020B0502040204020203" pitchFamily="34" charset="0"/>
                    <a:ea typeface="Segoe UI Symbol" panose="020B0502040204020203" pitchFamily="34" charset="0"/>
                  </a:rPr>
                  <a:t>Experiments:</a:t>
                </a:r>
                <a14:m>
                  <m:oMath xmlns:m="http://schemas.openxmlformats.org/officeDocument/2006/math">
                    <m:r>
                      <a:rPr lang="en-US" sz="2000" b="0" i="0" smtClean="0">
                        <a:solidFill>
                          <a:srgbClr val="FF0000"/>
                        </a:solidFill>
                        <a:latin typeface="Cambria Math" panose="02040503050406030204" pitchFamily="18" charset="0"/>
                        <a:ea typeface="Segoe UI Symbol" panose="020B0502040204020203" pitchFamily="34" charset="0"/>
                      </a:rPr>
                      <m:t> </m:t>
                    </m:r>
                    <m:r>
                      <a:rPr lang="en-US" sz="2000" b="0" i="1" smtClean="0">
                        <a:solidFill>
                          <a:srgbClr val="FF0000"/>
                        </a:solidFill>
                        <a:latin typeface="Cambria Math" panose="02040503050406030204" pitchFamily="18" charset="0"/>
                        <a:ea typeface="Segoe UI Symbol" panose="020B0502040204020203" pitchFamily="34" charset="0"/>
                      </a:rPr>
                      <m:t>                         </m:t>
                    </m:r>
                    <m:sSub>
                      <m:sSubPr>
                        <m:ctrlPr>
                          <a:rPr lang="en-US" sz="2000" i="1">
                            <a:solidFill>
                              <a:srgbClr val="FF0000"/>
                            </a:solidFill>
                            <a:latin typeface="Cambria Math" panose="02040503050406030204" pitchFamily="18" charset="0"/>
                            <a:ea typeface="Segoe UI Symbol" panose="020B0502040204020203" pitchFamily="34" charset="0"/>
                          </a:rPr>
                        </m:ctrlPr>
                      </m:sSubPr>
                      <m:e>
                        <m:r>
                          <a:rPr lang="en-US" sz="2000" i="1">
                            <a:solidFill>
                              <a:srgbClr val="FF0000"/>
                            </a:solidFill>
                            <a:latin typeface="Cambria Math" panose="02040503050406030204" pitchFamily="18" charset="0"/>
                            <a:ea typeface="Cambria Math" panose="02040503050406030204" pitchFamily="18" charset="0"/>
                          </a:rPr>
                          <m:t>𝜏</m:t>
                        </m:r>
                      </m:e>
                      <m:sub>
                        <m:r>
                          <a:rPr lang="en-US" sz="2000" i="1">
                            <a:solidFill>
                              <a:srgbClr val="FF0000"/>
                            </a:solidFill>
                            <a:latin typeface="Cambria Math" panose="02040503050406030204" pitchFamily="18" charset="0"/>
                            <a:ea typeface="Segoe UI Symbol" panose="020B0502040204020203" pitchFamily="34" charset="0"/>
                          </a:rPr>
                          <m:t>𝑓</m:t>
                        </m:r>
                        <m:r>
                          <a:rPr lang="en-US" sz="2000" b="0" i="1" smtClean="0">
                            <a:solidFill>
                              <a:srgbClr val="FF0000"/>
                            </a:solidFill>
                            <a:latin typeface="Cambria Math" panose="02040503050406030204" pitchFamily="18" charset="0"/>
                            <a:ea typeface="Segoe UI Symbol" panose="020B0502040204020203" pitchFamily="34" charset="0"/>
                          </a:rPr>
                          <m:t>𝑠</m:t>
                        </m:r>
                      </m:sub>
                    </m:sSub>
                    <m:r>
                      <a:rPr lang="en-US" sz="2000" b="0" i="1" smtClean="0">
                        <a:solidFill>
                          <a:srgbClr val="FF0000"/>
                        </a:solidFill>
                        <a:latin typeface="Cambria Math" panose="02040503050406030204" pitchFamily="18" charset="0"/>
                        <a:ea typeface="Segoe UI Symbol" panose="020B0502040204020203" pitchFamily="34" charset="0"/>
                      </a:rPr>
                      <m:t>=</m:t>
                    </m:r>
                    <m:r>
                      <a:rPr lang="en-US" sz="2000" b="0" i="1" smtClean="0">
                        <a:solidFill>
                          <a:srgbClr val="FF0000"/>
                        </a:solidFill>
                        <a:latin typeface="Cambria Math" panose="02040503050406030204" pitchFamily="18" charset="0"/>
                        <a:ea typeface="Segoe UI Symbol" panose="020B0502040204020203" pitchFamily="34" charset="0"/>
                      </a:rPr>
                      <m:t>𝑓</m:t>
                    </m:r>
                    <m:sSub>
                      <m:sSubPr>
                        <m:ctrlPr>
                          <a:rPr lang="en-US" sz="2000" b="0" i="1" smtClean="0">
                            <a:solidFill>
                              <a:srgbClr val="FF0000"/>
                            </a:solidFill>
                            <a:latin typeface="Cambria Math" panose="02040503050406030204" pitchFamily="18" charset="0"/>
                            <a:ea typeface="Segoe UI Symbol" panose="020B0502040204020203" pitchFamily="34" charset="0"/>
                          </a:rPr>
                        </m:ctrlPr>
                      </m:sSubPr>
                      <m:e>
                        <m:r>
                          <a:rPr lang="en-US" sz="2000" b="0" i="1" smtClean="0">
                            <a:solidFill>
                              <a:srgbClr val="FF0000"/>
                            </a:solidFill>
                            <a:latin typeface="Cambria Math" panose="02040503050406030204" pitchFamily="18" charset="0"/>
                            <a:ea typeface="Cambria Math" panose="02040503050406030204" pitchFamily="18" charset="0"/>
                          </a:rPr>
                          <m:t>𝜎</m:t>
                        </m:r>
                      </m:e>
                      <m:sub>
                        <m:r>
                          <a:rPr lang="en-US" sz="2000" b="0" i="1" smtClean="0">
                            <a:solidFill>
                              <a:srgbClr val="FF0000"/>
                            </a:solidFill>
                            <a:latin typeface="Cambria Math" panose="02040503050406030204" pitchFamily="18" charset="0"/>
                            <a:ea typeface="Segoe UI Symbol" panose="020B0502040204020203" pitchFamily="34" charset="0"/>
                          </a:rPr>
                          <m:t>𝑛</m:t>
                        </m:r>
                      </m:sub>
                    </m:sSub>
                  </m:oMath>
                </a14:m>
                <a:r>
                  <a:rPr lang="en-US" sz="2000" dirty="0">
                    <a:solidFill>
                      <a:srgbClr val="FF0000"/>
                    </a:solidFill>
                    <a:latin typeface="Segoe UI Symbol" panose="020B0502040204020203" pitchFamily="34" charset="0"/>
                    <a:ea typeface="Segoe UI Symbol" panose="020B0502040204020203" pitchFamily="34" charset="0"/>
                  </a:rPr>
                  <a:t>     </a:t>
                </a:r>
                <a:r>
                  <a:rPr lang="en-US" sz="1600" i="1" dirty="0">
                    <a:solidFill>
                      <a:srgbClr val="FF0000"/>
                    </a:solidFill>
                    <a:latin typeface="Segoe UI Symbol" panose="020B0502040204020203" pitchFamily="34" charset="0"/>
                    <a:ea typeface="Segoe UI Symbol" panose="020B0502040204020203" pitchFamily="34" charset="0"/>
                  </a:rPr>
                  <a:t>[f is coefficient of static friction = </a:t>
                </a:r>
                <a:r>
                  <a:rPr lang="en-US" sz="1600" dirty="0">
                    <a:solidFill>
                      <a:srgbClr val="FF0000"/>
                    </a:solidFill>
                    <a:latin typeface="Segoe UI Symbol" panose="020B0502040204020203" pitchFamily="34" charset="0"/>
                    <a:ea typeface="Segoe UI Symbol" panose="020B0502040204020203" pitchFamily="34" charset="0"/>
                  </a:rPr>
                  <a:t>tan(</a:t>
                </a:r>
                <a14:m>
                  <m:oMath xmlns:m="http://schemas.openxmlformats.org/officeDocument/2006/math">
                    <m:r>
                      <m:rPr>
                        <m:sty m:val="p"/>
                      </m:rPr>
                      <a:rPr lang="en-US" sz="1600">
                        <a:solidFill>
                          <a:srgbClr val="FF0000"/>
                        </a:solidFill>
                        <a:latin typeface="Cambria Math" panose="02040503050406030204" pitchFamily="18" charset="0"/>
                        <a:ea typeface="Cambria Math" panose="02040503050406030204" pitchFamily="18" charset="0"/>
                      </a:rPr>
                      <m:t>θ</m:t>
                    </m:r>
                    <m:r>
                      <a:rPr lang="en-US" sz="1600">
                        <a:solidFill>
                          <a:srgbClr val="FF0000"/>
                        </a:solidFill>
                        <a:latin typeface="Cambria Math" panose="02040503050406030204" pitchFamily="18" charset="0"/>
                        <a:ea typeface="Cambria Math" panose="02040503050406030204" pitchFamily="18" charset="0"/>
                      </a:rPr>
                      <m:t>)</m:t>
                    </m:r>
                    <m:r>
                      <a:rPr lang="en-US" sz="1600" b="0" i="1" smtClean="0">
                        <a:solidFill>
                          <a:srgbClr val="FF0000"/>
                        </a:solidFill>
                        <a:latin typeface="Cambria Math" panose="02040503050406030204" pitchFamily="18" charset="0"/>
                        <a:ea typeface="Cambria Math" panose="02040503050406030204" pitchFamily="18" charset="0"/>
                      </a:rPr>
                      <m:t>]</m:t>
                    </m:r>
                  </m:oMath>
                </a14:m>
                <a:endParaRPr lang="en-US" sz="1600" i="1" dirty="0">
                  <a:solidFill>
                    <a:srgbClr val="FF0000"/>
                  </a:solidFill>
                  <a:latin typeface="Segoe UI Symbol" panose="020B0502040204020203" pitchFamily="34" charset="0"/>
                  <a:ea typeface="Segoe UI Symbol" panose="020B0502040204020203" pitchFamily="34" charset="0"/>
                </a:endParaRPr>
              </a:p>
            </p:txBody>
          </p:sp>
        </mc:Choice>
        <mc:Fallback xmlns="">
          <p:sp>
            <p:nvSpPr>
              <p:cNvPr id="12" name="TextBox 11">
                <a:extLst>
                  <a:ext uri="{FF2B5EF4-FFF2-40B4-BE49-F238E27FC236}">
                    <a16:creationId xmlns:a16="http://schemas.microsoft.com/office/drawing/2014/main" id="{FBE9C2FB-D3F9-4340-ADE2-D7100C231304}"/>
                  </a:ext>
                </a:extLst>
              </p:cNvPr>
              <p:cNvSpPr txBox="1">
                <a:spLocks noRot="1" noChangeAspect="1" noMove="1" noResize="1" noEditPoints="1" noAdjustHandles="1" noChangeArrowheads="1" noChangeShapeType="1" noTextEdit="1"/>
              </p:cNvSpPr>
              <p:nvPr/>
            </p:nvSpPr>
            <p:spPr>
              <a:xfrm>
                <a:off x="851337" y="5842958"/>
                <a:ext cx="8292663" cy="424732"/>
              </a:xfrm>
              <a:prstGeom prst="rect">
                <a:avLst/>
              </a:prstGeom>
              <a:blipFill>
                <a:blip r:embed="rId7"/>
                <a:stretch>
                  <a:fillRect l="-919" t="-5714" b="-17143"/>
                </a:stretch>
              </a:blipFill>
            </p:spPr>
            <p:txBody>
              <a:bodyPr/>
              <a:lstStyle/>
              <a:p>
                <a:r>
                  <a:rPr lang="en-US">
                    <a:noFill/>
                  </a:rPr>
                  <a:t> </a:t>
                </a:r>
              </a:p>
            </p:txBody>
          </p:sp>
        </mc:Fallback>
      </mc:AlternateContent>
      <p:sp>
        <p:nvSpPr>
          <p:cNvPr id="2" name="Rectangle 1">
            <a:extLst>
              <a:ext uri="{FF2B5EF4-FFF2-40B4-BE49-F238E27FC236}">
                <a16:creationId xmlns:a16="http://schemas.microsoft.com/office/drawing/2014/main" id="{BF4AEAC4-6259-0A4C-85B8-8D377F42FE6D}"/>
              </a:ext>
            </a:extLst>
          </p:cNvPr>
          <p:cNvSpPr/>
          <p:nvPr/>
        </p:nvSpPr>
        <p:spPr>
          <a:xfrm>
            <a:off x="3592479" y="6165016"/>
            <a:ext cx="1549142" cy="338554"/>
          </a:xfrm>
          <a:prstGeom prst="rect">
            <a:avLst/>
          </a:prstGeom>
        </p:spPr>
        <p:txBody>
          <a:bodyPr wrap="none">
            <a:spAutoFit/>
          </a:bodyPr>
          <a:lstStyle/>
          <a:p>
            <a:r>
              <a:rPr lang="en-US" sz="1600" i="1" dirty="0">
                <a:solidFill>
                  <a:srgbClr val="FF0000"/>
                </a:solidFill>
              </a:rPr>
              <a:t>(</a:t>
            </a:r>
            <a:r>
              <a:rPr lang="en-US" sz="1600" i="1" dirty="0" err="1">
                <a:solidFill>
                  <a:srgbClr val="FF0000"/>
                </a:solidFill>
              </a:rPr>
              <a:t>Amontons</a:t>
            </a:r>
            <a:r>
              <a:rPr lang="en-US" sz="1600" i="1" dirty="0">
                <a:solidFill>
                  <a:srgbClr val="FF0000"/>
                </a:solidFill>
              </a:rPr>
              <a:t>' law)</a:t>
            </a:r>
          </a:p>
        </p:txBody>
      </p:sp>
      <p:sp>
        <p:nvSpPr>
          <p:cNvPr id="16" name="TextBox 15">
            <a:extLst>
              <a:ext uri="{FF2B5EF4-FFF2-40B4-BE49-F238E27FC236}">
                <a16:creationId xmlns:a16="http://schemas.microsoft.com/office/drawing/2014/main" id="{30DF2E03-F8F8-DA43-A89B-B8B61CC5C687}"/>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Frictional sliding along pre-existing planes</a:t>
            </a:r>
          </a:p>
        </p:txBody>
      </p:sp>
      <p:cxnSp>
        <p:nvCxnSpPr>
          <p:cNvPr id="13" name="Straight Arrow Connector 12">
            <a:extLst>
              <a:ext uri="{FF2B5EF4-FFF2-40B4-BE49-F238E27FC236}">
                <a16:creationId xmlns:a16="http://schemas.microsoft.com/office/drawing/2014/main" id="{C4BA613E-13C8-8A42-B496-4AD11563A18B}"/>
              </a:ext>
            </a:extLst>
          </p:cNvPr>
          <p:cNvCxnSpPr>
            <a:cxnSpLocks/>
          </p:cNvCxnSpPr>
          <p:nvPr/>
        </p:nvCxnSpPr>
        <p:spPr>
          <a:xfrm flipH="1" flipV="1">
            <a:off x="4024365" y="2431701"/>
            <a:ext cx="635868" cy="383689"/>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A928E5A-771A-1549-AF0B-697C7EDC221D}"/>
              </a:ext>
            </a:extLst>
          </p:cNvPr>
          <p:cNvCxnSpPr>
            <a:cxnSpLocks/>
          </p:cNvCxnSpPr>
          <p:nvPr/>
        </p:nvCxnSpPr>
        <p:spPr>
          <a:xfrm>
            <a:off x="4089681" y="5671840"/>
            <a:ext cx="395235" cy="216064"/>
          </a:xfrm>
          <a:prstGeom prst="straightConnector1">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254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Diagram&#10;&#10;Description automatically generated">
            <a:extLst>
              <a:ext uri="{FF2B5EF4-FFF2-40B4-BE49-F238E27FC236}">
                <a16:creationId xmlns:a16="http://schemas.microsoft.com/office/drawing/2014/main" id="{1B0C625A-77D8-4944-B49F-EE10CD3971E9}"/>
              </a:ext>
            </a:extLst>
          </p:cNvPr>
          <p:cNvPicPr>
            <a:picLocks noChangeAspect="1"/>
          </p:cNvPicPr>
          <p:nvPr/>
        </p:nvPicPr>
        <p:blipFill>
          <a:blip r:embed="rId3"/>
          <a:stretch>
            <a:fillRect/>
          </a:stretch>
        </p:blipFill>
        <p:spPr>
          <a:xfrm>
            <a:off x="2037803" y="980982"/>
            <a:ext cx="4541562" cy="2936297"/>
          </a:xfrm>
          <a:prstGeom prst="rect">
            <a:avLst/>
          </a:prstGeom>
        </p:spPr>
      </p:pic>
      <p:pic>
        <p:nvPicPr>
          <p:cNvPr id="6" name="Picture 5" descr="Diagram&#10;&#10;Description automatically generated">
            <a:extLst>
              <a:ext uri="{FF2B5EF4-FFF2-40B4-BE49-F238E27FC236}">
                <a16:creationId xmlns:a16="http://schemas.microsoft.com/office/drawing/2014/main" id="{F45D93B6-D208-EA4E-94FC-2E49C07C53AF}"/>
              </a:ext>
            </a:extLst>
          </p:cNvPr>
          <p:cNvPicPr>
            <a:picLocks noChangeAspect="1"/>
          </p:cNvPicPr>
          <p:nvPr/>
        </p:nvPicPr>
        <p:blipFill>
          <a:blip r:embed="rId4"/>
          <a:stretch>
            <a:fillRect/>
          </a:stretch>
        </p:blipFill>
        <p:spPr>
          <a:xfrm>
            <a:off x="177899" y="4128424"/>
            <a:ext cx="4241701" cy="2498348"/>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A5524D88-FD08-A349-9BC4-52CDD7C6DCE7}"/>
                  </a:ext>
                </a:extLst>
              </p:cNvPr>
              <p:cNvSpPr txBox="1"/>
              <p:nvPr/>
            </p:nvSpPr>
            <p:spPr>
              <a:xfrm>
                <a:off x="4419600" y="4669712"/>
                <a:ext cx="4241700" cy="707886"/>
              </a:xfrm>
              <a:prstGeom prst="rect">
                <a:avLst/>
              </a:prstGeom>
              <a:noFill/>
            </p:spPr>
            <p:txBody>
              <a:bodyPr wrap="square" rtlCol="0">
                <a:spAutoFit/>
              </a:bodyPr>
              <a:lstStyle/>
              <a:p>
                <a:pPr algn="ctr"/>
                <a:r>
                  <a:rPr lang="en-US" sz="2000" dirty="0">
                    <a:latin typeface="Segoe UI Symbol" panose="020B0502040204020203" pitchFamily="34" charset="0"/>
                    <a:ea typeface="Segoe UI Symbol" panose="020B0502040204020203" pitchFamily="34" charset="0"/>
                  </a:rPr>
                  <a:t>So, shear stress magnitude &gt; </a:t>
                </a:r>
                <a14:m>
                  <m:oMath xmlns:m="http://schemas.openxmlformats.org/officeDocument/2006/math">
                    <m:r>
                      <a:rPr lang="en-US" sz="2000" i="1" smtClean="0">
                        <a:solidFill>
                          <a:schemeClr val="tx1"/>
                        </a:solidFill>
                        <a:latin typeface="Cambria Math" panose="02040503050406030204" pitchFamily="18" charset="0"/>
                        <a:ea typeface="Segoe UI Symbol" panose="020B0502040204020203" pitchFamily="34" charset="0"/>
                      </a:rPr>
                      <m:t>𝑓</m:t>
                    </m:r>
                    <m:sSub>
                      <m:sSubPr>
                        <m:ctrlPr>
                          <a:rPr lang="en-US" sz="2000" i="1">
                            <a:solidFill>
                              <a:schemeClr val="tx1"/>
                            </a:solidFill>
                            <a:latin typeface="Cambria Math" panose="02040503050406030204" pitchFamily="18" charset="0"/>
                            <a:ea typeface="Segoe UI Symbol" panose="020B0502040204020203" pitchFamily="34" charset="0"/>
                          </a:rPr>
                        </m:ctrlPr>
                      </m:sSubPr>
                      <m:e>
                        <m:r>
                          <a:rPr lang="en-US" sz="2000" i="1">
                            <a:solidFill>
                              <a:schemeClr val="tx1"/>
                            </a:solidFill>
                            <a:latin typeface="Cambria Math" panose="02040503050406030204" pitchFamily="18" charset="0"/>
                            <a:ea typeface="Cambria Math" panose="02040503050406030204" pitchFamily="18" charset="0"/>
                          </a:rPr>
                          <m:t>𝜎</m:t>
                        </m:r>
                      </m:e>
                      <m:sub>
                        <m:r>
                          <a:rPr lang="en-US" sz="2000" i="1">
                            <a:solidFill>
                              <a:schemeClr val="tx1"/>
                            </a:solidFill>
                            <a:latin typeface="Cambria Math" panose="02040503050406030204" pitchFamily="18" charset="0"/>
                            <a:ea typeface="Segoe UI Symbol" panose="020B0502040204020203" pitchFamily="34" charset="0"/>
                          </a:rPr>
                          <m:t>𝑛</m:t>
                        </m:r>
                      </m:sub>
                    </m:sSub>
                  </m:oMath>
                </a14:m>
                <a:r>
                  <a:rPr lang="en-US" sz="2000" dirty="0">
                    <a:solidFill>
                      <a:schemeClr val="tx1"/>
                    </a:solidFill>
                    <a:latin typeface="Segoe UI Symbol" panose="020B0502040204020203" pitchFamily="34" charset="0"/>
                    <a:ea typeface="Segoe UI Symbol" panose="020B0502040204020203" pitchFamily="34" charset="0"/>
                  </a:rPr>
                  <a:t> </a:t>
                </a:r>
                <a:r>
                  <a:rPr lang="en-US" sz="2000" dirty="0">
                    <a:latin typeface="Segoe UI Symbol" panose="020B0502040204020203" pitchFamily="34" charset="0"/>
                    <a:ea typeface="Segoe UI Symbol" panose="020B0502040204020203" pitchFamily="34" charset="0"/>
                  </a:rPr>
                  <a:t>required to initiate sliding  </a:t>
                </a:r>
              </a:p>
            </p:txBody>
          </p:sp>
        </mc:Choice>
        <mc:Fallback xmlns="">
          <p:sp>
            <p:nvSpPr>
              <p:cNvPr id="16" name="TextBox 15">
                <a:extLst>
                  <a:ext uri="{FF2B5EF4-FFF2-40B4-BE49-F238E27FC236}">
                    <a16:creationId xmlns:a16="http://schemas.microsoft.com/office/drawing/2014/main" id="{A5524D88-FD08-A349-9BC4-52CDD7C6DCE7}"/>
                  </a:ext>
                </a:extLst>
              </p:cNvPr>
              <p:cNvSpPr txBox="1">
                <a:spLocks noRot="1" noChangeAspect="1" noMove="1" noResize="1" noEditPoints="1" noAdjustHandles="1" noChangeArrowheads="1" noChangeShapeType="1" noTextEdit="1"/>
              </p:cNvSpPr>
              <p:nvPr/>
            </p:nvSpPr>
            <p:spPr>
              <a:xfrm>
                <a:off x="4419600" y="4669712"/>
                <a:ext cx="4241700" cy="707886"/>
              </a:xfrm>
              <a:prstGeom prst="rect">
                <a:avLst/>
              </a:prstGeom>
              <a:blipFill>
                <a:blip r:embed="rId5"/>
                <a:stretch>
                  <a:fillRect t="-3509" b="-14035"/>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0749F198-EE62-D24B-B198-E03D61CDEBF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Frictional sliding along pre-existing planes</a:t>
            </a:r>
          </a:p>
        </p:txBody>
      </p:sp>
    </p:spTree>
    <p:extLst>
      <p:ext uri="{BB962C8B-B14F-4D97-AF65-F5344CB8AC3E}">
        <p14:creationId xmlns:p14="http://schemas.microsoft.com/office/powerpoint/2010/main" val="27242382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err="1">
                <a:latin typeface="Segoe UI Symbol" panose="020B0502040204020203" pitchFamily="34" charset="0"/>
                <a:ea typeface="Segoe UI Symbol" panose="020B0502040204020203" pitchFamily="34" charset="0"/>
              </a:rPr>
              <a:t>Byerlee’s</a:t>
            </a:r>
            <a:r>
              <a:rPr lang="en-US" sz="2900" dirty="0">
                <a:latin typeface="Segoe UI Symbol" panose="020B0502040204020203" pitchFamily="34" charset="0"/>
                <a:ea typeface="Segoe UI Symbol" panose="020B0502040204020203" pitchFamily="34" charset="0"/>
              </a:rPr>
              <a:t> Law</a:t>
            </a:r>
          </a:p>
        </p:txBody>
      </p:sp>
      <p:pic>
        <p:nvPicPr>
          <p:cNvPr id="6" name="Picture 5">
            <a:extLst>
              <a:ext uri="{FF2B5EF4-FFF2-40B4-BE49-F238E27FC236}">
                <a16:creationId xmlns:a16="http://schemas.microsoft.com/office/drawing/2014/main" id="{030BF379-20E7-B549-859E-3C6C349505F9}"/>
              </a:ext>
            </a:extLst>
          </p:cNvPr>
          <p:cNvPicPr>
            <a:picLocks noChangeAspect="1"/>
          </p:cNvPicPr>
          <p:nvPr/>
        </p:nvPicPr>
        <p:blipFill>
          <a:blip r:embed="rId3"/>
          <a:stretch>
            <a:fillRect/>
          </a:stretch>
        </p:blipFill>
        <p:spPr>
          <a:xfrm>
            <a:off x="1786143" y="881487"/>
            <a:ext cx="5876514" cy="4790226"/>
          </a:xfrm>
          <a:prstGeom prst="rect">
            <a:avLst/>
          </a:prstGeom>
          <a:effectLst>
            <a:outerShdw blurRad="50800" dist="38100" dir="2700000" algn="tl" rotWithShape="0">
              <a:prstClr val="black">
                <a:alpha val="40000"/>
              </a:prstClr>
            </a:outerShdw>
          </a:effectLst>
        </p:spPr>
      </p:pic>
      <p:sp>
        <p:nvSpPr>
          <p:cNvPr id="7" name="TextBox 6">
            <a:extLst>
              <a:ext uri="{FF2B5EF4-FFF2-40B4-BE49-F238E27FC236}">
                <a16:creationId xmlns:a16="http://schemas.microsoft.com/office/drawing/2014/main" id="{047A0A3C-4FA3-4146-A705-2BA8E01B036C}"/>
              </a:ext>
            </a:extLst>
          </p:cNvPr>
          <p:cNvSpPr txBox="1"/>
          <p:nvPr/>
        </p:nvSpPr>
        <p:spPr>
          <a:xfrm>
            <a:off x="425668" y="6014591"/>
            <a:ext cx="8292663" cy="615553"/>
          </a:xfrm>
          <a:prstGeom prst="rect">
            <a:avLst/>
          </a:prstGeom>
          <a:noFill/>
        </p:spPr>
        <p:txBody>
          <a:bodyPr wrap="square" rtlCol="0">
            <a:spAutoFit/>
          </a:bodyPr>
          <a:lstStyle/>
          <a:p>
            <a:r>
              <a:rPr lang="en-US" sz="1700" dirty="0">
                <a:latin typeface="Segoe UI Symbol" panose="020B0502040204020203" pitchFamily="34" charset="0"/>
                <a:ea typeface="Segoe UI Symbol" panose="020B0502040204020203" pitchFamily="34" charset="0"/>
              </a:rPr>
              <a:t>Experimental results for frictional sliding stress of a range of rocks with pre-cut fault surfaces as a function of normal stress (1 kbar = 100 MPa) at higher pressures</a:t>
            </a:r>
          </a:p>
        </p:txBody>
      </p:sp>
      <p:sp>
        <p:nvSpPr>
          <p:cNvPr id="9" name="TextBox 8">
            <a:extLst>
              <a:ext uri="{FF2B5EF4-FFF2-40B4-BE49-F238E27FC236}">
                <a16:creationId xmlns:a16="http://schemas.microsoft.com/office/drawing/2014/main" id="{6141FDE3-92EB-A34D-8E8B-EB56D5A6EED5}"/>
              </a:ext>
            </a:extLst>
          </p:cNvPr>
          <p:cNvSpPr txBox="1"/>
          <p:nvPr/>
        </p:nvSpPr>
        <p:spPr>
          <a:xfrm>
            <a:off x="6253654" y="881487"/>
            <a:ext cx="1555532" cy="353943"/>
          </a:xfrm>
          <a:prstGeom prst="rect">
            <a:avLst/>
          </a:prstGeom>
          <a:noFill/>
        </p:spPr>
        <p:txBody>
          <a:bodyPr wrap="square" rtlCol="0">
            <a:spAutoFit/>
          </a:bodyPr>
          <a:lstStyle/>
          <a:p>
            <a:r>
              <a:rPr lang="en-US" sz="1700" dirty="0" err="1">
                <a:latin typeface="Segoe UI Symbol" panose="020B0502040204020203" pitchFamily="34" charset="0"/>
                <a:ea typeface="Segoe UI Symbol" panose="020B0502040204020203" pitchFamily="34" charset="0"/>
              </a:rPr>
              <a:t>Byerlee</a:t>
            </a:r>
            <a:r>
              <a:rPr lang="en-US" sz="1700" dirty="0">
                <a:latin typeface="Segoe UI Symbol" panose="020B0502040204020203" pitchFamily="34" charset="0"/>
                <a:ea typeface="Segoe UI Symbol" panose="020B0502040204020203" pitchFamily="34" charset="0"/>
              </a:rPr>
              <a:t>, 1978</a:t>
            </a:r>
          </a:p>
        </p:txBody>
      </p:sp>
      <p:pic>
        <p:nvPicPr>
          <p:cNvPr id="10" name="Picture 9">
            <a:extLst>
              <a:ext uri="{FF2B5EF4-FFF2-40B4-BE49-F238E27FC236}">
                <a16:creationId xmlns:a16="http://schemas.microsoft.com/office/drawing/2014/main" id="{ADB9061E-9ED1-AB4E-B1BD-F03BE7615BD1}"/>
              </a:ext>
            </a:extLst>
          </p:cNvPr>
          <p:cNvPicPr>
            <a:picLocks noChangeAspect="1"/>
          </p:cNvPicPr>
          <p:nvPr/>
        </p:nvPicPr>
        <p:blipFill>
          <a:blip r:embed="rId4"/>
          <a:stretch>
            <a:fillRect/>
          </a:stretch>
        </p:blipFill>
        <p:spPr>
          <a:xfrm>
            <a:off x="5773864" y="2987040"/>
            <a:ext cx="1591517" cy="1948934"/>
          </a:xfrm>
          <a:prstGeom prst="rect">
            <a:avLst/>
          </a:prstGeom>
        </p:spPr>
      </p:pic>
    </p:spTree>
    <p:extLst>
      <p:ext uri="{BB962C8B-B14F-4D97-AF65-F5344CB8AC3E}">
        <p14:creationId xmlns:p14="http://schemas.microsoft.com/office/powerpoint/2010/main" val="534884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err="1">
                <a:latin typeface="Segoe UI Symbol" panose="020B0502040204020203" pitchFamily="34" charset="0"/>
                <a:ea typeface="Segoe UI Symbol" panose="020B0502040204020203" pitchFamily="34" charset="0"/>
              </a:rPr>
              <a:t>Byerlee’s</a:t>
            </a:r>
            <a:r>
              <a:rPr lang="en-US" sz="2900" dirty="0">
                <a:latin typeface="Segoe UI Symbol" panose="020B0502040204020203" pitchFamily="34" charset="0"/>
                <a:ea typeface="Segoe UI Symbol" panose="020B0502040204020203" pitchFamily="34" charset="0"/>
              </a:rPr>
              <a:t> Law</a:t>
            </a:r>
          </a:p>
        </p:txBody>
      </p:sp>
      <p:pic>
        <p:nvPicPr>
          <p:cNvPr id="6" name="Picture 5">
            <a:extLst>
              <a:ext uri="{FF2B5EF4-FFF2-40B4-BE49-F238E27FC236}">
                <a16:creationId xmlns:a16="http://schemas.microsoft.com/office/drawing/2014/main" id="{030BF379-20E7-B549-859E-3C6C349505F9}"/>
              </a:ext>
            </a:extLst>
          </p:cNvPr>
          <p:cNvPicPr>
            <a:picLocks noChangeAspect="1"/>
          </p:cNvPicPr>
          <p:nvPr/>
        </p:nvPicPr>
        <p:blipFill>
          <a:blip r:embed="rId3"/>
          <a:stretch>
            <a:fillRect/>
          </a:stretch>
        </p:blipFill>
        <p:spPr>
          <a:xfrm>
            <a:off x="1786143" y="881487"/>
            <a:ext cx="5876514" cy="4790226"/>
          </a:xfrm>
          <a:prstGeom prst="rect">
            <a:avLst/>
          </a:prstGeom>
          <a:effectLst>
            <a:outerShdw blurRad="50800" dist="38100" dir="2700000" algn="tl" rotWithShape="0">
              <a:prstClr val="black">
                <a:alpha val="40000"/>
              </a:prstClr>
            </a:outerShdw>
          </a:effectLst>
        </p:spPr>
      </p:pic>
      <p:sp>
        <p:nvSpPr>
          <p:cNvPr id="7" name="TextBox 6">
            <a:extLst>
              <a:ext uri="{FF2B5EF4-FFF2-40B4-BE49-F238E27FC236}">
                <a16:creationId xmlns:a16="http://schemas.microsoft.com/office/drawing/2014/main" id="{047A0A3C-4FA3-4146-A705-2BA8E01B036C}"/>
              </a:ext>
            </a:extLst>
          </p:cNvPr>
          <p:cNvSpPr txBox="1"/>
          <p:nvPr/>
        </p:nvSpPr>
        <p:spPr>
          <a:xfrm>
            <a:off x="425668" y="6014591"/>
            <a:ext cx="8292663" cy="615553"/>
          </a:xfrm>
          <a:prstGeom prst="rect">
            <a:avLst/>
          </a:prstGeom>
          <a:noFill/>
        </p:spPr>
        <p:txBody>
          <a:bodyPr wrap="square" rtlCol="0">
            <a:spAutoFit/>
          </a:bodyPr>
          <a:lstStyle/>
          <a:p>
            <a:r>
              <a:rPr lang="en-US" sz="1700" dirty="0">
                <a:solidFill>
                  <a:srgbClr val="FF0000"/>
                </a:solidFill>
                <a:latin typeface="Segoe UI Symbol" panose="020B0502040204020203" pitchFamily="34" charset="0"/>
                <a:ea typeface="Segoe UI Symbol" panose="020B0502040204020203" pitchFamily="34" charset="0"/>
              </a:rPr>
              <a:t>Relative to </a:t>
            </a:r>
            <a:r>
              <a:rPr lang="en-US" sz="1700" dirty="0" err="1">
                <a:solidFill>
                  <a:srgbClr val="FF0000"/>
                </a:solidFill>
                <a:latin typeface="Segoe UI Symbol" panose="020B0502040204020203" pitchFamily="34" charset="0"/>
                <a:ea typeface="Segoe UI Symbol" panose="020B0502040204020203" pitchFamily="34" charset="0"/>
              </a:rPr>
              <a:t>Amonton’s</a:t>
            </a:r>
            <a:r>
              <a:rPr lang="en-US" sz="1700" dirty="0">
                <a:solidFill>
                  <a:srgbClr val="FF0000"/>
                </a:solidFill>
                <a:latin typeface="Segoe UI Symbol" panose="020B0502040204020203" pitchFamily="34" charset="0"/>
                <a:ea typeface="Segoe UI Symbol" panose="020B0502040204020203" pitchFamily="34" charset="0"/>
              </a:rPr>
              <a:t> Law, there is also a stress independent component of shear strength: The </a:t>
            </a:r>
            <a:r>
              <a:rPr lang="en-US" sz="1700" u="sng" dirty="0">
                <a:solidFill>
                  <a:srgbClr val="FF0000"/>
                </a:solidFill>
                <a:latin typeface="Segoe UI Symbol" panose="020B0502040204020203" pitchFamily="34" charset="0"/>
                <a:ea typeface="Segoe UI Symbol" panose="020B0502040204020203" pitchFamily="34" charset="0"/>
              </a:rPr>
              <a:t>cohesive</a:t>
            </a:r>
            <a:r>
              <a:rPr lang="en-US" sz="1700" dirty="0">
                <a:solidFill>
                  <a:srgbClr val="FF0000"/>
                </a:solidFill>
                <a:latin typeface="Segoe UI Symbol" panose="020B0502040204020203" pitchFamily="34" charset="0"/>
                <a:ea typeface="Segoe UI Symbol" panose="020B0502040204020203" pitchFamily="34" charset="0"/>
              </a:rPr>
              <a:t> strength of the material, </a:t>
            </a:r>
            <a:r>
              <a:rPr lang="en-US" sz="1700" i="1" dirty="0">
                <a:solidFill>
                  <a:srgbClr val="FF0000"/>
                </a:solidFill>
                <a:latin typeface="Segoe UI Symbol" panose="020B0502040204020203" pitchFamily="34" charset="0"/>
                <a:ea typeface="Segoe UI Symbol" panose="020B0502040204020203" pitchFamily="34" charset="0"/>
              </a:rPr>
              <a:t>C</a:t>
            </a:r>
            <a:r>
              <a:rPr lang="en-US" sz="1700" dirty="0">
                <a:solidFill>
                  <a:srgbClr val="FF0000"/>
                </a:solidFill>
                <a:latin typeface="Segoe UI Symbol" panose="020B0502040204020203" pitchFamily="34" charset="0"/>
                <a:ea typeface="Segoe UI Symbol" panose="020B0502040204020203" pitchFamily="34" charset="0"/>
              </a:rPr>
              <a:t> </a:t>
            </a:r>
          </a:p>
        </p:txBody>
      </p:sp>
      <p:sp>
        <p:nvSpPr>
          <p:cNvPr id="9" name="TextBox 8">
            <a:extLst>
              <a:ext uri="{FF2B5EF4-FFF2-40B4-BE49-F238E27FC236}">
                <a16:creationId xmlns:a16="http://schemas.microsoft.com/office/drawing/2014/main" id="{6141FDE3-92EB-A34D-8E8B-EB56D5A6EED5}"/>
              </a:ext>
            </a:extLst>
          </p:cNvPr>
          <p:cNvSpPr txBox="1"/>
          <p:nvPr/>
        </p:nvSpPr>
        <p:spPr>
          <a:xfrm>
            <a:off x="6253654" y="881487"/>
            <a:ext cx="1555532" cy="353943"/>
          </a:xfrm>
          <a:prstGeom prst="rect">
            <a:avLst/>
          </a:prstGeom>
          <a:noFill/>
        </p:spPr>
        <p:txBody>
          <a:bodyPr wrap="square" rtlCol="0">
            <a:spAutoFit/>
          </a:bodyPr>
          <a:lstStyle/>
          <a:p>
            <a:r>
              <a:rPr lang="en-US" sz="1700" dirty="0" err="1">
                <a:latin typeface="Segoe UI Symbol" panose="020B0502040204020203" pitchFamily="34" charset="0"/>
                <a:ea typeface="Segoe UI Symbol" panose="020B0502040204020203" pitchFamily="34" charset="0"/>
              </a:rPr>
              <a:t>Byerlee</a:t>
            </a:r>
            <a:r>
              <a:rPr lang="en-US" sz="1700" dirty="0">
                <a:latin typeface="Segoe UI Symbol" panose="020B0502040204020203" pitchFamily="34" charset="0"/>
                <a:ea typeface="Segoe UI Symbol" panose="020B0502040204020203" pitchFamily="34" charset="0"/>
              </a:rPr>
              <a:t>, 1978</a:t>
            </a:r>
          </a:p>
        </p:txBody>
      </p:sp>
      <p:pic>
        <p:nvPicPr>
          <p:cNvPr id="10" name="Picture 9">
            <a:extLst>
              <a:ext uri="{FF2B5EF4-FFF2-40B4-BE49-F238E27FC236}">
                <a16:creationId xmlns:a16="http://schemas.microsoft.com/office/drawing/2014/main" id="{ADB9061E-9ED1-AB4E-B1BD-F03BE7615BD1}"/>
              </a:ext>
            </a:extLst>
          </p:cNvPr>
          <p:cNvPicPr>
            <a:picLocks noChangeAspect="1"/>
          </p:cNvPicPr>
          <p:nvPr/>
        </p:nvPicPr>
        <p:blipFill>
          <a:blip r:embed="rId4"/>
          <a:stretch>
            <a:fillRect/>
          </a:stretch>
        </p:blipFill>
        <p:spPr>
          <a:xfrm>
            <a:off x="5773864" y="2987040"/>
            <a:ext cx="1591517" cy="1948934"/>
          </a:xfrm>
          <a:prstGeom prst="rect">
            <a:avLst/>
          </a:prstGeom>
        </p:spPr>
      </p:pic>
      <p:sp>
        <p:nvSpPr>
          <p:cNvPr id="2" name="Freeform 1">
            <a:extLst>
              <a:ext uri="{FF2B5EF4-FFF2-40B4-BE49-F238E27FC236}">
                <a16:creationId xmlns:a16="http://schemas.microsoft.com/office/drawing/2014/main" id="{2DA3490C-F6BA-B54E-8846-C0D7F64D2C6C}"/>
              </a:ext>
            </a:extLst>
          </p:cNvPr>
          <p:cNvSpPr/>
          <p:nvPr/>
        </p:nvSpPr>
        <p:spPr>
          <a:xfrm>
            <a:off x="6221738" y="1755560"/>
            <a:ext cx="1067308" cy="772401"/>
          </a:xfrm>
          <a:custGeom>
            <a:avLst/>
            <a:gdLst>
              <a:gd name="connsiteX0" fmla="*/ 57142 w 1067308"/>
              <a:gd name="connsiteY0" fmla="*/ 367880 h 772401"/>
              <a:gd name="connsiteX1" fmla="*/ 443222 w 1067308"/>
              <a:gd name="connsiteY1" fmla="*/ 93560 h 772401"/>
              <a:gd name="connsiteX2" fmla="*/ 930902 w 1067308"/>
              <a:gd name="connsiteY2" fmla="*/ 12280 h 772401"/>
              <a:gd name="connsiteX3" fmla="*/ 1032502 w 1067308"/>
              <a:gd name="connsiteY3" fmla="*/ 327240 h 772401"/>
              <a:gd name="connsiteX4" fmla="*/ 412742 w 1067308"/>
              <a:gd name="connsiteY4" fmla="*/ 743800 h 772401"/>
              <a:gd name="connsiteX5" fmla="*/ 36822 w 1067308"/>
              <a:gd name="connsiteY5" fmla="*/ 693000 h 772401"/>
              <a:gd name="connsiteX6" fmla="*/ 57142 w 1067308"/>
              <a:gd name="connsiteY6" fmla="*/ 367880 h 77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7308" h="772401">
                <a:moveTo>
                  <a:pt x="57142" y="367880"/>
                </a:moveTo>
                <a:cubicBezTo>
                  <a:pt x="124875" y="267973"/>
                  <a:pt x="297595" y="152827"/>
                  <a:pt x="443222" y="93560"/>
                </a:cubicBezTo>
                <a:cubicBezTo>
                  <a:pt x="588849" y="34293"/>
                  <a:pt x="832689" y="-26667"/>
                  <a:pt x="930902" y="12280"/>
                </a:cubicBezTo>
                <a:cubicBezTo>
                  <a:pt x="1029115" y="51227"/>
                  <a:pt x="1118862" y="205320"/>
                  <a:pt x="1032502" y="327240"/>
                </a:cubicBezTo>
                <a:cubicBezTo>
                  <a:pt x="946142" y="449160"/>
                  <a:pt x="578689" y="682840"/>
                  <a:pt x="412742" y="743800"/>
                </a:cubicBezTo>
                <a:cubicBezTo>
                  <a:pt x="246795" y="804760"/>
                  <a:pt x="92702" y="759040"/>
                  <a:pt x="36822" y="693000"/>
                </a:cubicBezTo>
                <a:cubicBezTo>
                  <a:pt x="-19058" y="626960"/>
                  <a:pt x="-10591" y="467787"/>
                  <a:pt x="57142" y="367880"/>
                </a:cubicBezTo>
                <a:close/>
              </a:path>
            </a:pathLst>
          </a:cu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2">
            <a:extLst>
              <a:ext uri="{FF2B5EF4-FFF2-40B4-BE49-F238E27FC236}">
                <a16:creationId xmlns:a16="http://schemas.microsoft.com/office/drawing/2014/main" id="{F3785BA2-0201-594C-B61B-9B2AC0596711}"/>
              </a:ext>
            </a:extLst>
          </p:cNvPr>
          <p:cNvSpPr/>
          <p:nvPr/>
        </p:nvSpPr>
        <p:spPr>
          <a:xfrm>
            <a:off x="7001691" y="2447110"/>
            <a:ext cx="1198874" cy="3492137"/>
          </a:xfrm>
          <a:custGeom>
            <a:avLst/>
            <a:gdLst>
              <a:gd name="connsiteX0" fmla="*/ 870857 w 1198874"/>
              <a:gd name="connsiteY0" fmla="*/ 3492137 h 3492137"/>
              <a:gd name="connsiteX1" fmla="*/ 1071154 w 1198874"/>
              <a:gd name="connsiteY1" fmla="*/ 2725783 h 3492137"/>
              <a:gd name="connsiteX2" fmla="*/ 1123406 w 1198874"/>
              <a:gd name="connsiteY2" fmla="*/ 1341120 h 3492137"/>
              <a:gd name="connsiteX3" fmla="*/ 0 w 1198874"/>
              <a:gd name="connsiteY3" fmla="*/ 0 h 3492137"/>
            </a:gdLst>
            <a:ahLst/>
            <a:cxnLst>
              <a:cxn ang="0">
                <a:pos x="connsiteX0" y="connsiteY0"/>
              </a:cxn>
              <a:cxn ang="0">
                <a:pos x="connsiteX1" y="connsiteY1"/>
              </a:cxn>
              <a:cxn ang="0">
                <a:pos x="connsiteX2" y="connsiteY2"/>
              </a:cxn>
              <a:cxn ang="0">
                <a:pos x="connsiteX3" y="connsiteY3"/>
              </a:cxn>
            </a:cxnLst>
            <a:rect l="l" t="t" r="r" b="b"/>
            <a:pathLst>
              <a:path w="1198874" h="3492137">
                <a:moveTo>
                  <a:pt x="870857" y="3492137"/>
                </a:moveTo>
                <a:cubicBezTo>
                  <a:pt x="949960" y="3288211"/>
                  <a:pt x="1029063" y="3084286"/>
                  <a:pt x="1071154" y="2725783"/>
                </a:cubicBezTo>
                <a:cubicBezTo>
                  <a:pt x="1113245" y="2367280"/>
                  <a:pt x="1301932" y="1795417"/>
                  <a:pt x="1123406" y="1341120"/>
                </a:cubicBezTo>
                <a:cubicBezTo>
                  <a:pt x="944880" y="886823"/>
                  <a:pt x="472440" y="443411"/>
                  <a:pt x="0" y="0"/>
                </a:cubicBezTo>
              </a:path>
            </a:pathLst>
          </a:custGeom>
          <a:noFill/>
          <a:ln w="38100">
            <a:solidFill>
              <a:srgbClr val="FF0000"/>
            </a:soli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6060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2B591F3E-EA7F-1A46-AC67-5AAE51BE3787}"/>
              </a:ext>
            </a:extLst>
          </p:cNvPr>
          <p:cNvSpPr txBox="1"/>
          <p:nvPr/>
        </p:nvSpPr>
        <p:spPr>
          <a:xfrm>
            <a:off x="0" y="0"/>
            <a:ext cx="9144000" cy="538609"/>
          </a:xfrm>
          <a:prstGeom prst="rect">
            <a:avLst/>
          </a:prstGeom>
          <a:noFill/>
        </p:spPr>
        <p:txBody>
          <a:bodyPr wrap="square" rtlCol="0">
            <a:spAutoFit/>
          </a:bodyPr>
          <a:lstStyle/>
          <a:p>
            <a:pPr algn="ctr"/>
            <a:r>
              <a:rPr lang="en-US" sz="2900" dirty="0" err="1">
                <a:latin typeface="Segoe UI Symbol" panose="020B0502040204020203" pitchFamily="34" charset="0"/>
                <a:ea typeface="Segoe UI Symbol" panose="020B0502040204020203" pitchFamily="34" charset="0"/>
              </a:rPr>
              <a:t>Byerlee’s</a:t>
            </a:r>
            <a:r>
              <a:rPr lang="en-US" sz="2900" dirty="0">
                <a:latin typeface="Segoe UI Symbol" panose="020B0502040204020203" pitchFamily="34" charset="0"/>
                <a:ea typeface="Segoe UI Symbol" panose="020B0502040204020203" pitchFamily="34" charset="0"/>
              </a:rPr>
              <a:t> Law</a:t>
            </a:r>
          </a:p>
        </p:txBody>
      </p:sp>
      <p:pic>
        <p:nvPicPr>
          <p:cNvPr id="7" name="Picture 6" descr="Text&#10;&#10;Description automatically generated with low confidence">
            <a:extLst>
              <a:ext uri="{FF2B5EF4-FFF2-40B4-BE49-F238E27FC236}">
                <a16:creationId xmlns:a16="http://schemas.microsoft.com/office/drawing/2014/main" id="{B749FFF8-ACFF-AF46-9A40-9F867AE8BC0F}"/>
              </a:ext>
            </a:extLst>
          </p:cNvPr>
          <p:cNvPicPr>
            <a:picLocks noChangeAspect="1"/>
          </p:cNvPicPr>
          <p:nvPr/>
        </p:nvPicPr>
        <p:blipFill>
          <a:blip r:embed="rId2"/>
          <a:stretch>
            <a:fillRect/>
          </a:stretch>
        </p:blipFill>
        <p:spPr>
          <a:xfrm>
            <a:off x="0" y="1173532"/>
            <a:ext cx="5106275" cy="1246532"/>
          </a:xfrm>
          <a:prstGeom prst="rect">
            <a:avLst/>
          </a:prstGeom>
        </p:spPr>
      </p:pic>
      <p:pic>
        <p:nvPicPr>
          <p:cNvPr id="9" name="Picture 8">
            <a:extLst>
              <a:ext uri="{FF2B5EF4-FFF2-40B4-BE49-F238E27FC236}">
                <a16:creationId xmlns:a16="http://schemas.microsoft.com/office/drawing/2014/main" id="{0D070C3A-B81D-064C-8F39-51B10A698C88}"/>
              </a:ext>
            </a:extLst>
          </p:cNvPr>
          <p:cNvPicPr>
            <a:picLocks noChangeAspect="1"/>
          </p:cNvPicPr>
          <p:nvPr/>
        </p:nvPicPr>
        <p:blipFill>
          <a:blip r:embed="rId3"/>
          <a:stretch>
            <a:fillRect/>
          </a:stretch>
        </p:blipFill>
        <p:spPr>
          <a:xfrm>
            <a:off x="5627674" y="538609"/>
            <a:ext cx="2938257" cy="2395113"/>
          </a:xfrm>
          <a:prstGeom prst="rect">
            <a:avLst/>
          </a:prstGeom>
          <a:effectLst>
            <a:outerShdw blurRad="50800" dist="38100" dir="2700000" algn="tl" rotWithShape="0">
              <a:prstClr val="black">
                <a:alpha val="40000"/>
              </a:prstClr>
            </a:outerShdw>
          </a:effectLst>
        </p:spPr>
      </p:pic>
      <p:sp>
        <p:nvSpPr>
          <p:cNvPr id="10" name="Rectangle 9">
            <a:extLst>
              <a:ext uri="{FF2B5EF4-FFF2-40B4-BE49-F238E27FC236}">
                <a16:creationId xmlns:a16="http://schemas.microsoft.com/office/drawing/2014/main" id="{779B9F8D-76E4-234D-9E55-D86A3AE9DE75}"/>
              </a:ext>
            </a:extLst>
          </p:cNvPr>
          <p:cNvSpPr/>
          <p:nvPr/>
        </p:nvSpPr>
        <p:spPr>
          <a:xfrm>
            <a:off x="215466" y="1103362"/>
            <a:ext cx="4987155" cy="1629330"/>
          </a:xfrm>
          <a:custGeom>
            <a:avLst/>
            <a:gdLst>
              <a:gd name="connsiteX0" fmla="*/ 0 w 4987155"/>
              <a:gd name="connsiteY0" fmla="*/ 0 h 1629330"/>
              <a:gd name="connsiteX1" fmla="*/ 4987155 w 4987155"/>
              <a:gd name="connsiteY1" fmla="*/ 0 h 1629330"/>
              <a:gd name="connsiteX2" fmla="*/ 4987155 w 4987155"/>
              <a:gd name="connsiteY2" fmla="*/ 1629330 h 1629330"/>
              <a:gd name="connsiteX3" fmla="*/ 0 w 4987155"/>
              <a:gd name="connsiteY3" fmla="*/ 1629330 h 1629330"/>
              <a:gd name="connsiteX4" fmla="*/ 0 w 4987155"/>
              <a:gd name="connsiteY4" fmla="*/ 0 h 1629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155" h="1629330" extrusionOk="0">
                <a:moveTo>
                  <a:pt x="0" y="0"/>
                </a:moveTo>
                <a:cubicBezTo>
                  <a:pt x="581721" y="118645"/>
                  <a:pt x="3169282" y="116012"/>
                  <a:pt x="4987155" y="0"/>
                </a:cubicBezTo>
                <a:cubicBezTo>
                  <a:pt x="4902750" y="796737"/>
                  <a:pt x="4881041" y="1017445"/>
                  <a:pt x="4987155" y="1629330"/>
                </a:cubicBezTo>
                <a:cubicBezTo>
                  <a:pt x="4405334" y="1763930"/>
                  <a:pt x="795120" y="1472134"/>
                  <a:pt x="0" y="1629330"/>
                </a:cubicBezTo>
                <a:cubicBezTo>
                  <a:pt x="-14885" y="899462"/>
                  <a:pt x="32010" y="336145"/>
                  <a:pt x="0" y="0"/>
                </a:cubicBezTo>
                <a:close/>
              </a:path>
            </a:pathLst>
          </a:custGeom>
          <a:noFill/>
          <a:ln w="28575">
            <a:solidFill>
              <a:schemeClr val="bg1">
                <a:lumMod val="65000"/>
              </a:schemeClr>
            </a:solidFill>
            <a:extLst>
              <a:ext uri="{C807C97D-BFC1-408E-A445-0C87EB9F89A2}">
                <ask:lineSketchStyleProps xmlns:ask="http://schemas.microsoft.com/office/drawing/2018/sketchyshapes" sd="1219033472">
                  <a:prstGeom prst="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046A720-0E8B-FA40-BFC6-98DD0512F5A7}"/>
              </a:ext>
            </a:extLst>
          </p:cNvPr>
          <p:cNvSpPr txBox="1"/>
          <p:nvPr/>
        </p:nvSpPr>
        <p:spPr>
          <a:xfrm>
            <a:off x="273268" y="719352"/>
            <a:ext cx="8292663" cy="353943"/>
          </a:xfrm>
          <a:prstGeom prst="rect">
            <a:avLst/>
          </a:prstGeom>
          <a:noFill/>
        </p:spPr>
        <p:txBody>
          <a:bodyPr wrap="square" rtlCol="0">
            <a:spAutoFit/>
          </a:bodyPr>
          <a:lstStyle/>
          <a:p>
            <a:r>
              <a:rPr lang="en-US" sz="1700" dirty="0">
                <a:latin typeface="Segoe UI Symbol" panose="020B0502040204020203" pitchFamily="34" charset="0"/>
                <a:ea typeface="Segoe UI Symbol" panose="020B0502040204020203" pitchFamily="34" charset="0"/>
              </a:rPr>
              <a:t>Frictional sliding on an </a:t>
            </a:r>
            <a:r>
              <a:rPr lang="en-US" sz="1700" u="sng" dirty="0">
                <a:latin typeface="Segoe UI Symbol" panose="020B0502040204020203" pitchFamily="34" charset="0"/>
                <a:ea typeface="Segoe UI Symbol" panose="020B0502040204020203" pitchFamily="34" charset="0"/>
              </a:rPr>
              <a:t>existing</a:t>
            </a:r>
            <a:r>
              <a:rPr lang="en-US" sz="1700" dirty="0">
                <a:latin typeface="Segoe UI Symbol" panose="020B0502040204020203" pitchFamily="34" charset="0"/>
                <a:ea typeface="Segoe UI Symbol" panose="020B0502040204020203" pitchFamily="34" charset="0"/>
              </a:rPr>
              <a:t> fault plane</a:t>
            </a:r>
          </a:p>
        </p:txBody>
      </p:sp>
      <p:sp>
        <p:nvSpPr>
          <p:cNvPr id="12" name="TextBox 11">
            <a:extLst>
              <a:ext uri="{FF2B5EF4-FFF2-40B4-BE49-F238E27FC236}">
                <a16:creationId xmlns:a16="http://schemas.microsoft.com/office/drawing/2014/main" id="{12769644-210B-B543-8676-BC1B9E49F912}"/>
              </a:ext>
            </a:extLst>
          </p:cNvPr>
          <p:cNvSpPr txBox="1"/>
          <p:nvPr/>
        </p:nvSpPr>
        <p:spPr>
          <a:xfrm>
            <a:off x="3710151" y="2443769"/>
            <a:ext cx="8292663" cy="292388"/>
          </a:xfrm>
          <a:prstGeom prst="rect">
            <a:avLst/>
          </a:prstGeom>
          <a:noFill/>
        </p:spPr>
        <p:txBody>
          <a:bodyPr wrap="square" rtlCol="0">
            <a:spAutoFit/>
          </a:bodyPr>
          <a:lstStyle/>
          <a:p>
            <a:r>
              <a:rPr lang="en-US" sz="1300" dirty="0">
                <a:latin typeface="Segoe UI Symbol" panose="020B0502040204020203" pitchFamily="34" charset="0"/>
                <a:ea typeface="Segoe UI Symbol" panose="020B0502040204020203" pitchFamily="34" charset="0"/>
              </a:rPr>
              <a:t>(Stresses in MPa)</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BA493C9-BF88-A54E-B4DD-0D130B260A2D}"/>
                  </a:ext>
                </a:extLst>
              </p:cNvPr>
              <p:cNvSpPr txBox="1"/>
              <p:nvPr/>
            </p:nvSpPr>
            <p:spPr>
              <a:xfrm>
                <a:off x="273268" y="2878015"/>
                <a:ext cx="8292663" cy="1446550"/>
              </a:xfrm>
              <a:prstGeom prst="rect">
                <a:avLst/>
              </a:prstGeom>
              <a:noFill/>
            </p:spPr>
            <p:txBody>
              <a:bodyPr wrap="square" rtlCol="0">
                <a:spAutoFit/>
              </a:bodyPr>
              <a:lstStyle/>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Minimal variation with rock type</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14:m>
                  <m:oMath xmlns:m="http://schemas.openxmlformats.org/officeDocument/2006/math">
                    <m:r>
                      <m:rPr>
                        <m:sty m:val="p"/>
                      </m:rPr>
                      <a:rPr lang="el-GR" sz="1700" i="1" dirty="0" smtClean="0">
                        <a:latin typeface="Cambria Math" panose="02040503050406030204" pitchFamily="18" charset="0"/>
                        <a:ea typeface="Cambria Math" panose="02040503050406030204" pitchFamily="18" charset="0"/>
                      </a:rPr>
                      <m:t>μ</m:t>
                    </m:r>
                    <m:r>
                      <a:rPr lang="en-US" sz="1700" b="0" i="1" dirty="0" smtClean="0">
                        <a:latin typeface="Cambria Math" panose="02040503050406030204" pitchFamily="18" charset="0"/>
                        <a:ea typeface="Cambria Math" panose="02040503050406030204" pitchFamily="18" charset="0"/>
                      </a:rPr>
                      <m:t>= </m:t>
                    </m:r>
                    <m:sSub>
                      <m:sSubPr>
                        <m:ctrlPr>
                          <a:rPr lang="en-US" sz="1700" b="0" i="1" dirty="0" smtClean="0">
                            <a:latin typeface="Cambria Math" panose="02040503050406030204" pitchFamily="18" charset="0"/>
                            <a:ea typeface="Cambria Math" panose="02040503050406030204" pitchFamily="18" charset="0"/>
                          </a:rPr>
                        </m:ctrlPr>
                      </m:sSubPr>
                      <m:e>
                        <m:r>
                          <a:rPr lang="en-US" sz="1700" b="0" i="1" dirty="0" smtClean="0">
                            <a:latin typeface="Cambria Math" panose="02040503050406030204" pitchFamily="18" charset="0"/>
                            <a:ea typeface="Cambria Math" panose="02040503050406030204" pitchFamily="18" charset="0"/>
                          </a:rPr>
                          <m:t>𝑓</m:t>
                        </m:r>
                      </m:e>
                      <m:sub>
                        <m:r>
                          <a:rPr lang="en-US" sz="1700" b="0" i="1" dirty="0" smtClean="0">
                            <a:latin typeface="Cambria Math" panose="02040503050406030204" pitchFamily="18" charset="0"/>
                            <a:ea typeface="Cambria Math" panose="02040503050406030204" pitchFamily="18" charset="0"/>
                          </a:rPr>
                          <m:t>𝑠</m:t>
                        </m:r>
                      </m:sub>
                    </m:sSub>
                    <m:r>
                      <a:rPr lang="en-US" sz="1700" b="0" i="1" dirty="0" smtClean="0">
                        <a:latin typeface="Cambria Math" panose="02040503050406030204" pitchFamily="18" charset="0"/>
                        <a:ea typeface="Cambria Math" panose="02040503050406030204" pitchFamily="18" charset="0"/>
                      </a:rPr>
                      <m:t>=</m:t>
                    </m:r>
                  </m:oMath>
                </a14:m>
                <a:r>
                  <a:rPr lang="en-US" sz="1700" dirty="0">
                    <a:latin typeface="Segoe UI Symbol" panose="020B0502040204020203" pitchFamily="34" charset="0"/>
                    <a:ea typeface="Segoe UI Symbol" panose="020B0502040204020203" pitchFamily="34" charset="0"/>
                  </a:rPr>
                  <a:t> coefficient of friction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C = Cohesion or Cohesive strength</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1700" dirty="0">
                  <a:latin typeface="Segoe UI Symbol" panose="020B0502040204020203" pitchFamily="34" charset="0"/>
                  <a:ea typeface="Segoe UI Symbol" panose="020B0502040204020203" pitchFamily="34" charset="0"/>
                </a:endParaRPr>
              </a:p>
            </p:txBody>
          </p:sp>
        </mc:Choice>
        <mc:Fallback xmlns="">
          <p:sp>
            <p:nvSpPr>
              <p:cNvPr id="15" name="TextBox 14">
                <a:extLst>
                  <a:ext uri="{FF2B5EF4-FFF2-40B4-BE49-F238E27FC236}">
                    <a16:creationId xmlns:a16="http://schemas.microsoft.com/office/drawing/2014/main" id="{ABA493C9-BF88-A54E-B4DD-0D130B260A2D}"/>
                  </a:ext>
                </a:extLst>
              </p:cNvPr>
              <p:cNvSpPr txBox="1">
                <a:spLocks noRot="1" noChangeAspect="1" noMove="1" noResize="1" noEditPoints="1" noAdjustHandles="1" noChangeArrowheads="1" noChangeShapeType="1" noTextEdit="1"/>
              </p:cNvSpPr>
              <p:nvPr/>
            </p:nvSpPr>
            <p:spPr>
              <a:xfrm>
                <a:off x="273268" y="2878015"/>
                <a:ext cx="8292663" cy="1446550"/>
              </a:xfrm>
              <a:prstGeom prst="rect">
                <a:avLst/>
              </a:prstGeom>
              <a:blipFill>
                <a:blip r:embed="rId4"/>
                <a:stretch>
                  <a:fillRect l="-306"/>
                </a:stretch>
              </a:blipFill>
            </p:spPr>
            <p:txBody>
              <a:bodyPr/>
              <a:lstStyle/>
              <a:p>
                <a:r>
                  <a:rPr lang="en-US">
                    <a:noFill/>
                  </a:rPr>
                  <a:t> </a:t>
                </a:r>
              </a:p>
            </p:txBody>
          </p:sp>
        </mc:Fallback>
      </mc:AlternateContent>
      <p:sp>
        <p:nvSpPr>
          <p:cNvPr id="14" name="TextBox 13">
            <a:extLst>
              <a:ext uri="{FF2B5EF4-FFF2-40B4-BE49-F238E27FC236}">
                <a16:creationId xmlns:a16="http://schemas.microsoft.com/office/drawing/2014/main" id="{B1AF486F-1BF6-DE49-A523-9F11B282B81C}"/>
              </a:ext>
            </a:extLst>
          </p:cNvPr>
          <p:cNvSpPr txBox="1"/>
          <p:nvPr/>
        </p:nvSpPr>
        <p:spPr>
          <a:xfrm>
            <a:off x="4419599" y="3297445"/>
            <a:ext cx="8292663" cy="353943"/>
          </a:xfrm>
          <a:prstGeom prst="rect">
            <a:avLst/>
          </a:prstGeom>
          <a:noFill/>
        </p:spPr>
        <p:txBody>
          <a:bodyPr wrap="square" rtlCol="0">
            <a:spAutoFit/>
          </a:bodyPr>
          <a:lstStyle/>
          <a:p>
            <a:r>
              <a:rPr lang="en-US" sz="1700" i="1" dirty="0">
                <a:solidFill>
                  <a:schemeClr val="tx1">
                    <a:lumMod val="50000"/>
                    <a:lumOff val="50000"/>
                  </a:schemeClr>
                </a:solidFill>
                <a:latin typeface="Segoe UI Symbol" panose="020B0502040204020203" pitchFamily="34" charset="0"/>
                <a:ea typeface="Segoe UI Symbol" panose="020B0502040204020203" pitchFamily="34" charset="0"/>
              </a:rPr>
              <a:t>(Also see Mohr-Coulomb theory)</a:t>
            </a:r>
          </a:p>
        </p:txBody>
      </p:sp>
    </p:spTree>
    <p:extLst>
      <p:ext uri="{BB962C8B-B14F-4D97-AF65-F5344CB8AC3E}">
        <p14:creationId xmlns:p14="http://schemas.microsoft.com/office/powerpoint/2010/main" val="3011838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58CC6529-C558-354D-AA0D-C9818EB3B44B}"/>
              </a:ext>
            </a:extLst>
          </p:cNvPr>
          <p:cNvSpPr/>
          <p:nvPr/>
        </p:nvSpPr>
        <p:spPr>
          <a:xfrm>
            <a:off x="6958239" y="4243351"/>
            <a:ext cx="1837362" cy="1316641"/>
          </a:xfrm>
          <a:custGeom>
            <a:avLst/>
            <a:gdLst>
              <a:gd name="connsiteX0" fmla="*/ 73182 w 1837362"/>
              <a:gd name="connsiteY0" fmla="*/ 107932 h 1316641"/>
              <a:gd name="connsiteX1" fmla="*/ 525127 w 1837362"/>
              <a:gd name="connsiteY1" fmla="*/ 76401 h 1316641"/>
              <a:gd name="connsiteX2" fmla="*/ 1292382 w 1837362"/>
              <a:gd name="connsiteY2" fmla="*/ 13339 h 1316641"/>
              <a:gd name="connsiteX3" fmla="*/ 1744327 w 1837362"/>
              <a:gd name="connsiteY3" fmla="*/ 23849 h 1316641"/>
              <a:gd name="connsiteX4" fmla="*/ 1817899 w 1837362"/>
              <a:gd name="connsiteY4" fmla="*/ 255077 h 1316641"/>
              <a:gd name="connsiteX5" fmla="*/ 1828409 w 1837362"/>
              <a:gd name="connsiteY5" fmla="*/ 1001311 h 1316641"/>
              <a:gd name="connsiteX6" fmla="*/ 1702285 w 1837362"/>
              <a:gd name="connsiteY6" fmla="*/ 1285090 h 1316641"/>
              <a:gd name="connsiteX7" fmla="*/ 651251 w 1837362"/>
              <a:gd name="connsiteY7" fmla="*/ 1306111 h 1316641"/>
              <a:gd name="connsiteX8" fmla="*/ 146754 w 1837362"/>
              <a:gd name="connsiteY8" fmla="*/ 1253559 h 1316641"/>
              <a:gd name="connsiteX9" fmla="*/ 10120 w 1837362"/>
              <a:gd name="connsiteY9" fmla="*/ 1011821 h 1316641"/>
              <a:gd name="connsiteX10" fmla="*/ 10120 w 1837362"/>
              <a:gd name="connsiteY10" fmla="*/ 622939 h 1316641"/>
              <a:gd name="connsiteX11" fmla="*/ 10120 w 1837362"/>
              <a:gd name="connsiteY11" fmla="*/ 234056 h 1316641"/>
              <a:gd name="connsiteX12" fmla="*/ 73182 w 1837362"/>
              <a:gd name="connsiteY12" fmla="*/ 107932 h 1316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7362" h="1316641">
                <a:moveTo>
                  <a:pt x="73182" y="107932"/>
                </a:moveTo>
                <a:cubicBezTo>
                  <a:pt x="159017" y="81656"/>
                  <a:pt x="525127" y="76401"/>
                  <a:pt x="525127" y="76401"/>
                </a:cubicBezTo>
                <a:cubicBezTo>
                  <a:pt x="728327" y="60636"/>
                  <a:pt x="1089182" y="22098"/>
                  <a:pt x="1292382" y="13339"/>
                </a:cubicBezTo>
                <a:cubicBezTo>
                  <a:pt x="1495582" y="4580"/>
                  <a:pt x="1656741" y="-16441"/>
                  <a:pt x="1744327" y="23849"/>
                </a:cubicBezTo>
                <a:cubicBezTo>
                  <a:pt x="1831913" y="64139"/>
                  <a:pt x="1803885" y="92167"/>
                  <a:pt x="1817899" y="255077"/>
                </a:cubicBezTo>
                <a:cubicBezTo>
                  <a:pt x="1831913" y="417987"/>
                  <a:pt x="1847678" y="829642"/>
                  <a:pt x="1828409" y="1001311"/>
                </a:cubicBezTo>
                <a:cubicBezTo>
                  <a:pt x="1809140" y="1172980"/>
                  <a:pt x="1898478" y="1234290"/>
                  <a:pt x="1702285" y="1285090"/>
                </a:cubicBezTo>
                <a:cubicBezTo>
                  <a:pt x="1506092" y="1335890"/>
                  <a:pt x="910506" y="1311366"/>
                  <a:pt x="651251" y="1306111"/>
                </a:cubicBezTo>
                <a:cubicBezTo>
                  <a:pt x="391996" y="1300856"/>
                  <a:pt x="253609" y="1302607"/>
                  <a:pt x="146754" y="1253559"/>
                </a:cubicBezTo>
                <a:cubicBezTo>
                  <a:pt x="39899" y="1204511"/>
                  <a:pt x="32892" y="1116924"/>
                  <a:pt x="10120" y="1011821"/>
                </a:cubicBezTo>
                <a:cubicBezTo>
                  <a:pt x="-12652" y="906718"/>
                  <a:pt x="10120" y="622939"/>
                  <a:pt x="10120" y="622939"/>
                </a:cubicBezTo>
                <a:cubicBezTo>
                  <a:pt x="10120" y="493312"/>
                  <a:pt x="-2142" y="319890"/>
                  <a:pt x="10120" y="234056"/>
                </a:cubicBezTo>
                <a:cubicBezTo>
                  <a:pt x="22382" y="148222"/>
                  <a:pt x="-12653" y="134208"/>
                  <a:pt x="73182" y="107932"/>
                </a:cubicBezTo>
                <a:close/>
              </a:path>
            </a:pathLst>
          </a:cu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2B591F3E-EA7F-1A46-AC67-5AAE51BE3787}"/>
              </a:ext>
            </a:extLst>
          </p:cNvPr>
          <p:cNvSpPr txBox="1"/>
          <p:nvPr/>
        </p:nvSpPr>
        <p:spPr>
          <a:xfrm>
            <a:off x="0" y="0"/>
            <a:ext cx="9144000" cy="538609"/>
          </a:xfrm>
          <a:prstGeom prst="rect">
            <a:avLst/>
          </a:prstGeom>
          <a:noFill/>
        </p:spPr>
        <p:txBody>
          <a:bodyPr wrap="square" rtlCol="0">
            <a:spAutoFit/>
          </a:bodyPr>
          <a:lstStyle/>
          <a:p>
            <a:pPr algn="ctr"/>
            <a:r>
              <a:rPr lang="en-US" sz="2900" dirty="0" err="1">
                <a:latin typeface="Segoe UI Symbol" panose="020B0502040204020203" pitchFamily="34" charset="0"/>
                <a:ea typeface="Segoe UI Symbol" panose="020B0502040204020203" pitchFamily="34" charset="0"/>
              </a:rPr>
              <a:t>Byerlee’s</a:t>
            </a:r>
            <a:r>
              <a:rPr lang="en-US" sz="2900" dirty="0">
                <a:latin typeface="Segoe UI Symbol" panose="020B0502040204020203" pitchFamily="34" charset="0"/>
                <a:ea typeface="Segoe UI Symbol" panose="020B0502040204020203" pitchFamily="34" charset="0"/>
              </a:rPr>
              <a:t> Law</a:t>
            </a:r>
          </a:p>
        </p:txBody>
      </p:sp>
      <p:pic>
        <p:nvPicPr>
          <p:cNvPr id="7" name="Picture 6" descr="Text&#10;&#10;Description automatically generated with low confidence">
            <a:extLst>
              <a:ext uri="{FF2B5EF4-FFF2-40B4-BE49-F238E27FC236}">
                <a16:creationId xmlns:a16="http://schemas.microsoft.com/office/drawing/2014/main" id="{B749FFF8-ACFF-AF46-9A40-9F867AE8BC0F}"/>
              </a:ext>
            </a:extLst>
          </p:cNvPr>
          <p:cNvPicPr>
            <a:picLocks noChangeAspect="1"/>
          </p:cNvPicPr>
          <p:nvPr/>
        </p:nvPicPr>
        <p:blipFill>
          <a:blip r:embed="rId2"/>
          <a:stretch>
            <a:fillRect/>
          </a:stretch>
        </p:blipFill>
        <p:spPr>
          <a:xfrm>
            <a:off x="0" y="1173532"/>
            <a:ext cx="5106275" cy="1246532"/>
          </a:xfrm>
          <a:prstGeom prst="rect">
            <a:avLst/>
          </a:prstGeom>
        </p:spPr>
      </p:pic>
      <p:pic>
        <p:nvPicPr>
          <p:cNvPr id="9" name="Picture 8">
            <a:extLst>
              <a:ext uri="{FF2B5EF4-FFF2-40B4-BE49-F238E27FC236}">
                <a16:creationId xmlns:a16="http://schemas.microsoft.com/office/drawing/2014/main" id="{0D070C3A-B81D-064C-8F39-51B10A698C88}"/>
              </a:ext>
            </a:extLst>
          </p:cNvPr>
          <p:cNvPicPr>
            <a:picLocks noChangeAspect="1"/>
          </p:cNvPicPr>
          <p:nvPr/>
        </p:nvPicPr>
        <p:blipFill>
          <a:blip r:embed="rId3"/>
          <a:stretch>
            <a:fillRect/>
          </a:stretch>
        </p:blipFill>
        <p:spPr>
          <a:xfrm>
            <a:off x="5627674" y="538609"/>
            <a:ext cx="2938257" cy="2395113"/>
          </a:xfrm>
          <a:prstGeom prst="rect">
            <a:avLst/>
          </a:prstGeom>
          <a:effectLst>
            <a:outerShdw blurRad="50800" dist="38100" dir="2700000" algn="tl" rotWithShape="0">
              <a:prstClr val="black">
                <a:alpha val="40000"/>
              </a:prstClr>
            </a:outerShdw>
          </a:effectLst>
        </p:spPr>
      </p:pic>
      <p:sp>
        <p:nvSpPr>
          <p:cNvPr id="10" name="Rectangle 9">
            <a:extLst>
              <a:ext uri="{FF2B5EF4-FFF2-40B4-BE49-F238E27FC236}">
                <a16:creationId xmlns:a16="http://schemas.microsoft.com/office/drawing/2014/main" id="{779B9F8D-76E4-234D-9E55-D86A3AE9DE75}"/>
              </a:ext>
            </a:extLst>
          </p:cNvPr>
          <p:cNvSpPr/>
          <p:nvPr/>
        </p:nvSpPr>
        <p:spPr>
          <a:xfrm>
            <a:off x="215466" y="1103362"/>
            <a:ext cx="4987155" cy="1629330"/>
          </a:xfrm>
          <a:custGeom>
            <a:avLst/>
            <a:gdLst>
              <a:gd name="connsiteX0" fmla="*/ 0 w 4987155"/>
              <a:gd name="connsiteY0" fmla="*/ 0 h 1629330"/>
              <a:gd name="connsiteX1" fmla="*/ 4987155 w 4987155"/>
              <a:gd name="connsiteY1" fmla="*/ 0 h 1629330"/>
              <a:gd name="connsiteX2" fmla="*/ 4987155 w 4987155"/>
              <a:gd name="connsiteY2" fmla="*/ 1629330 h 1629330"/>
              <a:gd name="connsiteX3" fmla="*/ 0 w 4987155"/>
              <a:gd name="connsiteY3" fmla="*/ 1629330 h 1629330"/>
              <a:gd name="connsiteX4" fmla="*/ 0 w 4987155"/>
              <a:gd name="connsiteY4" fmla="*/ 0 h 1629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155" h="1629330" extrusionOk="0">
                <a:moveTo>
                  <a:pt x="0" y="0"/>
                </a:moveTo>
                <a:cubicBezTo>
                  <a:pt x="581721" y="118645"/>
                  <a:pt x="3169282" y="116012"/>
                  <a:pt x="4987155" y="0"/>
                </a:cubicBezTo>
                <a:cubicBezTo>
                  <a:pt x="4902750" y="796737"/>
                  <a:pt x="4881041" y="1017445"/>
                  <a:pt x="4987155" y="1629330"/>
                </a:cubicBezTo>
                <a:cubicBezTo>
                  <a:pt x="4405334" y="1763930"/>
                  <a:pt x="795120" y="1472134"/>
                  <a:pt x="0" y="1629330"/>
                </a:cubicBezTo>
                <a:cubicBezTo>
                  <a:pt x="-14885" y="899462"/>
                  <a:pt x="32010" y="336145"/>
                  <a:pt x="0" y="0"/>
                </a:cubicBezTo>
                <a:close/>
              </a:path>
            </a:pathLst>
          </a:custGeom>
          <a:noFill/>
          <a:ln w="28575">
            <a:solidFill>
              <a:schemeClr val="bg1">
                <a:lumMod val="65000"/>
              </a:schemeClr>
            </a:solidFill>
            <a:extLst>
              <a:ext uri="{C807C97D-BFC1-408E-A445-0C87EB9F89A2}">
                <ask:lineSketchStyleProps xmlns:ask="http://schemas.microsoft.com/office/drawing/2018/sketchyshapes" sd="1219033472">
                  <a:prstGeom prst="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046A720-0E8B-FA40-BFC6-98DD0512F5A7}"/>
              </a:ext>
            </a:extLst>
          </p:cNvPr>
          <p:cNvSpPr txBox="1"/>
          <p:nvPr/>
        </p:nvSpPr>
        <p:spPr>
          <a:xfrm>
            <a:off x="273268" y="719352"/>
            <a:ext cx="8292663" cy="353943"/>
          </a:xfrm>
          <a:prstGeom prst="rect">
            <a:avLst/>
          </a:prstGeom>
          <a:noFill/>
        </p:spPr>
        <p:txBody>
          <a:bodyPr wrap="square" rtlCol="0">
            <a:spAutoFit/>
          </a:bodyPr>
          <a:lstStyle/>
          <a:p>
            <a:r>
              <a:rPr lang="en-US" sz="1700" dirty="0">
                <a:latin typeface="Segoe UI Symbol" panose="020B0502040204020203" pitchFamily="34" charset="0"/>
                <a:ea typeface="Segoe UI Symbol" panose="020B0502040204020203" pitchFamily="34" charset="0"/>
              </a:rPr>
              <a:t>Frictional sliding on an </a:t>
            </a:r>
            <a:r>
              <a:rPr lang="en-US" sz="1700" u="sng" dirty="0">
                <a:latin typeface="Segoe UI Symbol" panose="020B0502040204020203" pitchFamily="34" charset="0"/>
                <a:ea typeface="Segoe UI Symbol" panose="020B0502040204020203" pitchFamily="34" charset="0"/>
              </a:rPr>
              <a:t>existing</a:t>
            </a:r>
            <a:r>
              <a:rPr lang="en-US" sz="1700" dirty="0">
                <a:latin typeface="Segoe UI Symbol" panose="020B0502040204020203" pitchFamily="34" charset="0"/>
                <a:ea typeface="Segoe UI Symbol" panose="020B0502040204020203" pitchFamily="34" charset="0"/>
              </a:rPr>
              <a:t> fault plane</a:t>
            </a:r>
          </a:p>
        </p:txBody>
      </p:sp>
      <p:sp>
        <p:nvSpPr>
          <p:cNvPr id="12" name="TextBox 11">
            <a:extLst>
              <a:ext uri="{FF2B5EF4-FFF2-40B4-BE49-F238E27FC236}">
                <a16:creationId xmlns:a16="http://schemas.microsoft.com/office/drawing/2014/main" id="{12769644-210B-B543-8676-BC1B9E49F912}"/>
              </a:ext>
            </a:extLst>
          </p:cNvPr>
          <p:cNvSpPr txBox="1"/>
          <p:nvPr/>
        </p:nvSpPr>
        <p:spPr>
          <a:xfrm>
            <a:off x="3710151" y="2443769"/>
            <a:ext cx="8292663" cy="292388"/>
          </a:xfrm>
          <a:prstGeom prst="rect">
            <a:avLst/>
          </a:prstGeom>
          <a:noFill/>
        </p:spPr>
        <p:txBody>
          <a:bodyPr wrap="square" rtlCol="0">
            <a:spAutoFit/>
          </a:bodyPr>
          <a:lstStyle/>
          <a:p>
            <a:r>
              <a:rPr lang="en-US" sz="1300" dirty="0">
                <a:latin typeface="Segoe UI Symbol" panose="020B0502040204020203" pitchFamily="34" charset="0"/>
                <a:ea typeface="Segoe UI Symbol" panose="020B0502040204020203" pitchFamily="34" charset="0"/>
              </a:rPr>
              <a:t>(Stresses in MPa)</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BA493C9-BF88-A54E-B4DD-0D130B260A2D}"/>
                  </a:ext>
                </a:extLst>
              </p:cNvPr>
              <p:cNvSpPr txBox="1"/>
              <p:nvPr/>
            </p:nvSpPr>
            <p:spPr>
              <a:xfrm>
                <a:off x="273268" y="2878015"/>
                <a:ext cx="8292663" cy="2774862"/>
              </a:xfrm>
              <a:prstGeom prst="rect">
                <a:avLst/>
              </a:prstGeom>
              <a:noFill/>
            </p:spPr>
            <p:txBody>
              <a:bodyPr wrap="square" rtlCol="0">
                <a:spAutoFit/>
              </a:bodyPr>
              <a:lstStyle/>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Minimal variation with rock type</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14:m>
                  <m:oMath xmlns:m="http://schemas.openxmlformats.org/officeDocument/2006/math">
                    <m:r>
                      <m:rPr>
                        <m:sty m:val="p"/>
                      </m:rPr>
                      <a:rPr lang="el-GR" sz="1700" i="1" dirty="0" smtClean="0">
                        <a:latin typeface="Cambria Math" panose="02040503050406030204" pitchFamily="18" charset="0"/>
                        <a:ea typeface="Cambria Math" panose="02040503050406030204" pitchFamily="18" charset="0"/>
                      </a:rPr>
                      <m:t>μ</m:t>
                    </m:r>
                    <m:r>
                      <a:rPr lang="en-US" sz="1700" b="0" i="1" dirty="0" smtClean="0">
                        <a:latin typeface="Cambria Math" panose="02040503050406030204" pitchFamily="18" charset="0"/>
                        <a:ea typeface="Cambria Math" panose="02040503050406030204" pitchFamily="18" charset="0"/>
                      </a:rPr>
                      <m:t>= </m:t>
                    </m:r>
                    <m:sSub>
                      <m:sSubPr>
                        <m:ctrlPr>
                          <a:rPr lang="en-US" sz="1700" b="0" i="1" dirty="0" smtClean="0">
                            <a:latin typeface="Cambria Math" panose="02040503050406030204" pitchFamily="18" charset="0"/>
                            <a:ea typeface="Cambria Math" panose="02040503050406030204" pitchFamily="18" charset="0"/>
                          </a:rPr>
                        </m:ctrlPr>
                      </m:sSubPr>
                      <m:e>
                        <m:r>
                          <a:rPr lang="en-US" sz="1700" b="0" i="1" dirty="0" smtClean="0">
                            <a:latin typeface="Cambria Math" panose="02040503050406030204" pitchFamily="18" charset="0"/>
                            <a:ea typeface="Cambria Math" panose="02040503050406030204" pitchFamily="18" charset="0"/>
                          </a:rPr>
                          <m:t>𝑓</m:t>
                        </m:r>
                      </m:e>
                      <m:sub>
                        <m:r>
                          <a:rPr lang="en-US" sz="1700" b="0" i="1" dirty="0" smtClean="0">
                            <a:latin typeface="Cambria Math" panose="02040503050406030204" pitchFamily="18" charset="0"/>
                            <a:ea typeface="Cambria Math" panose="02040503050406030204" pitchFamily="18" charset="0"/>
                          </a:rPr>
                          <m:t>𝑠</m:t>
                        </m:r>
                      </m:sub>
                    </m:sSub>
                    <m:r>
                      <a:rPr lang="en-US" sz="1700" b="0" i="1" dirty="0" smtClean="0">
                        <a:latin typeface="Cambria Math" panose="02040503050406030204" pitchFamily="18" charset="0"/>
                        <a:ea typeface="Cambria Math" panose="02040503050406030204" pitchFamily="18" charset="0"/>
                      </a:rPr>
                      <m:t>=</m:t>
                    </m:r>
                  </m:oMath>
                </a14:m>
                <a:r>
                  <a:rPr lang="en-US" sz="1700" dirty="0">
                    <a:latin typeface="Segoe UI Symbol" panose="020B0502040204020203" pitchFamily="34" charset="0"/>
                    <a:ea typeface="Segoe UI Symbol" panose="020B0502040204020203" pitchFamily="34" charset="0"/>
                  </a:rPr>
                  <a:t> coefficient of friction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C = Cohesion or Cohesive strength</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14:m>
                  <m:oMath xmlns:m="http://schemas.openxmlformats.org/officeDocument/2006/math">
                    <m:sSub>
                      <m:sSubPr>
                        <m:ctrlPr>
                          <a:rPr lang="en-US" sz="1700" i="1" smtClean="0">
                            <a:latin typeface="Cambria Math" panose="02040503050406030204" pitchFamily="18" charset="0"/>
                            <a:ea typeface="Segoe UI Symbol" panose="020B0502040204020203" pitchFamily="34" charset="0"/>
                          </a:rPr>
                        </m:ctrlPr>
                      </m:sSubPr>
                      <m:e>
                        <m:acc>
                          <m:accPr>
                            <m:chr m:val="̅"/>
                            <m:ctrlPr>
                              <a:rPr lang="en-US" sz="1700" i="1" smtClean="0">
                                <a:latin typeface="Cambria Math" panose="02040503050406030204" pitchFamily="18" charset="0"/>
                                <a:ea typeface="Segoe UI Symbol" panose="020B0502040204020203" pitchFamily="34" charset="0"/>
                              </a:rPr>
                            </m:ctrlPr>
                          </m:accPr>
                          <m:e>
                            <m:r>
                              <a:rPr lang="en-US" sz="1700" b="0" i="1" smtClean="0">
                                <a:latin typeface="Cambria Math" panose="02040503050406030204" pitchFamily="18" charset="0"/>
                                <a:ea typeface="Cambria Math" panose="02040503050406030204" pitchFamily="18" charset="0"/>
                              </a:rPr>
                              <m:t>𝜎</m:t>
                            </m:r>
                          </m:e>
                        </m:acc>
                      </m:e>
                      <m:sub>
                        <m:r>
                          <a:rPr lang="en-US" sz="1700" b="0" i="1" smtClean="0">
                            <a:latin typeface="Cambria Math" panose="02040503050406030204" pitchFamily="18" charset="0"/>
                            <a:ea typeface="Segoe UI Symbol" panose="020B0502040204020203" pitchFamily="34" charset="0"/>
                          </a:rPr>
                          <m:t>𝑛</m:t>
                        </m:r>
                      </m:sub>
                    </m:sSub>
                  </m:oMath>
                </a14:m>
                <a:r>
                  <a:rPr lang="en-US" sz="1700" dirty="0">
                    <a:latin typeface="Segoe UI Symbol" panose="020B0502040204020203" pitchFamily="34" charset="0"/>
                    <a:ea typeface="Segoe UI Symbol" panose="020B0502040204020203" pitchFamily="34" charset="0"/>
                  </a:rPr>
                  <a:t>= </a:t>
                </a:r>
                <a:r>
                  <a:rPr lang="en-US" sz="1700" b="1" u="sng" dirty="0">
                    <a:latin typeface="Segoe UI Symbol" panose="020B0502040204020203" pitchFamily="34" charset="0"/>
                    <a:ea typeface="Segoe UI Symbol" panose="020B0502040204020203" pitchFamily="34" charset="0"/>
                  </a:rPr>
                  <a:t>Effective</a:t>
                </a:r>
                <a:r>
                  <a:rPr lang="en-US" sz="1700" dirty="0">
                    <a:latin typeface="Segoe UI Symbol" panose="020B0502040204020203" pitchFamily="34" charset="0"/>
                    <a:ea typeface="Segoe UI Symbol" panose="020B0502040204020203" pitchFamily="34" charset="0"/>
                  </a:rPr>
                  <a:t> normal stress, which can be reduced by the presence of fluids </a:t>
                </a:r>
              </a:p>
              <a:p>
                <a:r>
                  <a:rPr lang="en-US" sz="17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700" i="1" dirty="0" smtClean="0">
                            <a:latin typeface="Cambria Math" panose="02040503050406030204" pitchFamily="18" charset="0"/>
                            <a:ea typeface="Cambria Math" panose="02040503050406030204" pitchFamily="18" charset="0"/>
                          </a:rPr>
                        </m:ctrlPr>
                      </m:sSubPr>
                      <m:e>
                        <m:r>
                          <a:rPr lang="en-US" sz="1700" b="0" i="1" dirty="0" smtClean="0">
                            <a:latin typeface="Cambria Math" panose="02040503050406030204" pitchFamily="18" charset="0"/>
                            <a:ea typeface="Cambria Math" panose="02040503050406030204" pitchFamily="18" charset="0"/>
                          </a:rPr>
                          <m:t>𝑝</m:t>
                        </m:r>
                      </m:e>
                      <m:sub>
                        <m:r>
                          <a:rPr lang="en-US" sz="1700" b="0" i="1" dirty="0" smtClean="0">
                            <a:latin typeface="Cambria Math" panose="02040503050406030204" pitchFamily="18" charset="0"/>
                            <a:ea typeface="Cambria Math" panose="02040503050406030204" pitchFamily="18" charset="0"/>
                          </a:rPr>
                          <m:t>𝑝</m:t>
                        </m:r>
                      </m:sub>
                    </m:sSub>
                    <m:r>
                      <a:rPr lang="en-US" sz="1700" b="0" i="1" dirty="0">
                        <a:latin typeface="Cambria Math" panose="02040503050406030204" pitchFamily="18" charset="0"/>
                        <a:ea typeface="Cambria Math" panose="02040503050406030204" pitchFamily="18" charset="0"/>
                      </a:rPr>
                      <m:t>=</m:t>
                    </m:r>
                  </m:oMath>
                </a14:m>
                <a:r>
                  <a:rPr lang="en-US" sz="1700" dirty="0">
                    <a:latin typeface="Segoe UI Symbol" panose="020B0502040204020203" pitchFamily="34" charset="0"/>
                    <a:ea typeface="Segoe UI Symbol" panose="020B0502040204020203" pitchFamily="34" charset="0"/>
                  </a:rPr>
                  <a:t> pore pressure)</a:t>
                </a:r>
              </a:p>
              <a:p>
                <a:endParaRPr lang="en-US" sz="1700" dirty="0">
                  <a:latin typeface="Segoe UI Symbol" panose="020B0502040204020203" pitchFamily="34" charset="0"/>
                  <a:ea typeface="Segoe UI Symbol" panose="020B0502040204020203" pitchFamily="34" charset="0"/>
                </a:endParaRPr>
              </a:p>
              <a:p>
                <a:endParaRPr lang="en-US" sz="1700" dirty="0">
                  <a:latin typeface="Segoe UI Symbol" panose="020B0502040204020203" pitchFamily="34" charset="0"/>
                  <a:ea typeface="Segoe UI Symbol" panose="020B0502040204020203" pitchFamily="34" charset="0"/>
                </a:endParaRPr>
              </a:p>
              <a:p>
                <a:endParaRPr lang="en-US" sz="17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1700" dirty="0">
                  <a:latin typeface="Segoe UI Symbol" panose="020B0502040204020203" pitchFamily="34" charset="0"/>
                  <a:ea typeface="Segoe UI Symbol" panose="020B0502040204020203" pitchFamily="34" charset="0"/>
                </a:endParaRPr>
              </a:p>
            </p:txBody>
          </p:sp>
        </mc:Choice>
        <mc:Fallback xmlns="">
          <p:sp>
            <p:nvSpPr>
              <p:cNvPr id="15" name="TextBox 14">
                <a:extLst>
                  <a:ext uri="{FF2B5EF4-FFF2-40B4-BE49-F238E27FC236}">
                    <a16:creationId xmlns:a16="http://schemas.microsoft.com/office/drawing/2014/main" id="{ABA493C9-BF88-A54E-B4DD-0D130B260A2D}"/>
                  </a:ext>
                </a:extLst>
              </p:cNvPr>
              <p:cNvSpPr txBox="1">
                <a:spLocks noRot="1" noChangeAspect="1" noMove="1" noResize="1" noEditPoints="1" noAdjustHandles="1" noChangeArrowheads="1" noChangeShapeType="1" noTextEdit="1"/>
              </p:cNvSpPr>
              <p:nvPr/>
            </p:nvSpPr>
            <p:spPr>
              <a:xfrm>
                <a:off x="273268" y="2878015"/>
                <a:ext cx="8292663" cy="2774862"/>
              </a:xfrm>
              <a:prstGeom prst="rect">
                <a:avLst/>
              </a:prstGeom>
              <a:blipFill>
                <a:blip r:embed="rId4"/>
                <a:stretch>
                  <a:fillRect l="-306"/>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1323132D-2CE9-7441-AC3E-C7A57EC42719}"/>
              </a:ext>
            </a:extLst>
          </p:cNvPr>
          <p:cNvPicPr>
            <a:picLocks noChangeAspect="1"/>
          </p:cNvPicPr>
          <p:nvPr/>
        </p:nvPicPr>
        <p:blipFill>
          <a:blip r:embed="rId5"/>
          <a:stretch>
            <a:fillRect/>
          </a:stretch>
        </p:blipFill>
        <p:spPr>
          <a:xfrm>
            <a:off x="2859764" y="4694040"/>
            <a:ext cx="1864636" cy="317529"/>
          </a:xfrm>
          <a:prstGeom prst="rect">
            <a:avLst/>
          </a:prstGeom>
        </p:spPr>
      </p:pic>
      <p:sp>
        <p:nvSpPr>
          <p:cNvPr id="2" name="Oval 1">
            <a:extLst>
              <a:ext uri="{FF2B5EF4-FFF2-40B4-BE49-F238E27FC236}">
                <a16:creationId xmlns:a16="http://schemas.microsoft.com/office/drawing/2014/main" id="{9418DD61-A596-E04D-87AF-2C6655F24BDD}"/>
              </a:ext>
            </a:extLst>
          </p:cNvPr>
          <p:cNvSpPr/>
          <p:nvPr/>
        </p:nvSpPr>
        <p:spPr>
          <a:xfrm>
            <a:off x="7011628" y="4778299"/>
            <a:ext cx="557048" cy="46653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50C3329-141A-7A4E-92F8-DC6373EC859E}"/>
              </a:ext>
            </a:extLst>
          </p:cNvPr>
          <p:cNvSpPr/>
          <p:nvPr/>
        </p:nvSpPr>
        <p:spPr>
          <a:xfrm>
            <a:off x="7484708" y="4452602"/>
            <a:ext cx="388883" cy="32569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413D5E09-AF34-2D4E-AA14-6A732913DBFC}"/>
              </a:ext>
            </a:extLst>
          </p:cNvPr>
          <p:cNvSpPr/>
          <p:nvPr/>
        </p:nvSpPr>
        <p:spPr>
          <a:xfrm>
            <a:off x="7614082" y="4889050"/>
            <a:ext cx="712711" cy="59690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A3EF05A8-7A7C-5649-A098-B9864EFAE8CD}"/>
              </a:ext>
            </a:extLst>
          </p:cNvPr>
          <p:cNvSpPr/>
          <p:nvPr/>
        </p:nvSpPr>
        <p:spPr>
          <a:xfrm>
            <a:off x="7140380" y="4439399"/>
            <a:ext cx="299545" cy="250875"/>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7BE80989-97AA-A148-A437-613C13FC8D23}"/>
              </a:ext>
            </a:extLst>
          </p:cNvPr>
          <p:cNvSpPr/>
          <p:nvPr/>
        </p:nvSpPr>
        <p:spPr>
          <a:xfrm>
            <a:off x="8021616" y="4307575"/>
            <a:ext cx="712711" cy="59690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7B3BA2B9-BACF-5841-A735-948B3B719C97}"/>
              </a:ext>
            </a:extLst>
          </p:cNvPr>
          <p:cNvSpPr/>
          <p:nvPr/>
        </p:nvSpPr>
        <p:spPr>
          <a:xfrm>
            <a:off x="8346441" y="5130170"/>
            <a:ext cx="388883" cy="32569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9F61DAE0-A484-2049-86E1-3596B00FC9F9}"/>
              </a:ext>
            </a:extLst>
          </p:cNvPr>
          <p:cNvSpPr/>
          <p:nvPr/>
        </p:nvSpPr>
        <p:spPr>
          <a:xfrm>
            <a:off x="8362972" y="4904484"/>
            <a:ext cx="235486" cy="197224"/>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93895D05-ED6B-A141-BEC3-BB80F514EF21}"/>
              </a:ext>
            </a:extLst>
          </p:cNvPr>
          <p:cNvSpPr/>
          <p:nvPr/>
        </p:nvSpPr>
        <p:spPr>
          <a:xfrm>
            <a:off x="7061683" y="5244838"/>
            <a:ext cx="235486" cy="197224"/>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B078113-011B-E648-8B1A-6F1F9E623236}"/>
              </a:ext>
            </a:extLst>
          </p:cNvPr>
          <p:cNvSpPr/>
          <p:nvPr/>
        </p:nvSpPr>
        <p:spPr>
          <a:xfrm>
            <a:off x="7328297" y="5252477"/>
            <a:ext cx="320514" cy="26843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93E0771-9202-8044-8F5F-07C04E0A45F1}"/>
              </a:ext>
            </a:extLst>
          </p:cNvPr>
          <p:cNvSpPr/>
          <p:nvPr/>
        </p:nvSpPr>
        <p:spPr>
          <a:xfrm>
            <a:off x="7817297" y="4336915"/>
            <a:ext cx="235602" cy="197321"/>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Arrow Connector 26">
            <a:extLst>
              <a:ext uri="{FF2B5EF4-FFF2-40B4-BE49-F238E27FC236}">
                <a16:creationId xmlns:a16="http://schemas.microsoft.com/office/drawing/2014/main" id="{D4CF3987-02C9-C84F-ADE7-265E04AC5B20}"/>
              </a:ext>
            </a:extLst>
          </p:cNvPr>
          <p:cNvCxnSpPr>
            <a:cxnSpLocks/>
          </p:cNvCxnSpPr>
          <p:nvPr/>
        </p:nvCxnSpPr>
        <p:spPr>
          <a:xfrm flipH="1">
            <a:off x="7549013" y="4843798"/>
            <a:ext cx="171232" cy="6278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A292C5D-268F-F948-82C2-115F061D340C}"/>
              </a:ext>
            </a:extLst>
          </p:cNvPr>
          <p:cNvCxnSpPr>
            <a:cxnSpLocks/>
          </p:cNvCxnSpPr>
          <p:nvPr/>
        </p:nvCxnSpPr>
        <p:spPr>
          <a:xfrm flipV="1">
            <a:off x="7870047" y="4710677"/>
            <a:ext cx="155484" cy="7473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4935CE43-2959-8D47-AC07-29A1DA14374E}"/>
                  </a:ext>
                </a:extLst>
              </p:cNvPr>
              <p:cNvSpPr/>
              <p:nvPr/>
            </p:nvSpPr>
            <p:spPr>
              <a:xfrm>
                <a:off x="7652000" y="4659127"/>
                <a:ext cx="385170" cy="291298"/>
              </a:xfrm>
              <a:prstGeom prst="rect">
                <a:avLst/>
              </a:prstGeom>
            </p:spPr>
            <p:txBody>
              <a:bodyPr wrap="none">
                <a:spAutoFit/>
              </a:bodyPr>
              <a:lstStyle/>
              <a:p>
                <a14:m>
                  <m:oMath xmlns:m="http://schemas.openxmlformats.org/officeDocument/2006/math">
                    <m:sSub>
                      <m:sSubPr>
                        <m:ctrlPr>
                          <a:rPr lang="en-US" sz="1200" i="1" dirty="0">
                            <a:latin typeface="Cambria Math" panose="02040503050406030204" pitchFamily="18" charset="0"/>
                            <a:ea typeface="Cambria Math" panose="02040503050406030204" pitchFamily="18" charset="0"/>
                          </a:rPr>
                        </m:ctrlPr>
                      </m:sSubPr>
                      <m:e>
                        <m:r>
                          <a:rPr lang="en-US" sz="1200" i="1" dirty="0">
                            <a:latin typeface="Cambria Math" panose="02040503050406030204" pitchFamily="18" charset="0"/>
                            <a:ea typeface="Cambria Math" panose="02040503050406030204" pitchFamily="18" charset="0"/>
                          </a:rPr>
                          <m:t>𝑝</m:t>
                        </m:r>
                      </m:e>
                      <m:sub>
                        <m:r>
                          <a:rPr lang="en-US" sz="1200" i="1" dirty="0">
                            <a:latin typeface="Cambria Math" panose="02040503050406030204" pitchFamily="18" charset="0"/>
                            <a:ea typeface="Cambria Math" panose="02040503050406030204" pitchFamily="18" charset="0"/>
                          </a:rPr>
                          <m:t>𝑝</m:t>
                        </m:r>
                      </m:sub>
                    </m:sSub>
                  </m:oMath>
                </a14:m>
                <a:r>
                  <a:rPr lang="en-US" sz="1200" dirty="0">
                    <a:latin typeface="Segoe UI Symbol" panose="020B0502040204020203" pitchFamily="34" charset="0"/>
                    <a:ea typeface="Segoe UI Symbol" panose="020B0502040204020203" pitchFamily="34" charset="0"/>
                  </a:rPr>
                  <a:t> </a:t>
                </a:r>
                <a:endParaRPr lang="en-US" sz="1200" dirty="0"/>
              </a:p>
            </p:txBody>
          </p:sp>
        </mc:Choice>
        <mc:Fallback xmlns="">
          <p:sp>
            <p:nvSpPr>
              <p:cNvPr id="32" name="Rectangle 31">
                <a:extLst>
                  <a:ext uri="{FF2B5EF4-FFF2-40B4-BE49-F238E27FC236}">
                    <a16:creationId xmlns:a16="http://schemas.microsoft.com/office/drawing/2014/main" id="{4935CE43-2959-8D47-AC07-29A1DA14374E}"/>
                  </a:ext>
                </a:extLst>
              </p:cNvPr>
              <p:cNvSpPr>
                <a:spLocks noRot="1" noChangeAspect="1" noMove="1" noResize="1" noEditPoints="1" noAdjustHandles="1" noChangeArrowheads="1" noChangeShapeType="1" noTextEdit="1"/>
              </p:cNvSpPr>
              <p:nvPr/>
            </p:nvSpPr>
            <p:spPr>
              <a:xfrm>
                <a:off x="7652000" y="4659127"/>
                <a:ext cx="385170" cy="291298"/>
              </a:xfrm>
              <a:prstGeom prst="rect">
                <a:avLst/>
              </a:prstGeom>
              <a:blipFill>
                <a:blip r:embed="rId6"/>
                <a:stretch>
                  <a:fillRect/>
                </a:stretch>
              </a:blipFill>
            </p:spPr>
            <p:txBody>
              <a:bodyPr/>
              <a:lstStyle/>
              <a:p>
                <a:r>
                  <a:rPr lang="en-US">
                    <a:noFill/>
                  </a:rPr>
                  <a:t> </a:t>
                </a:r>
              </a:p>
            </p:txBody>
          </p:sp>
        </mc:Fallback>
      </mc:AlternateContent>
      <p:sp>
        <p:nvSpPr>
          <p:cNvPr id="33" name="Oval 32">
            <a:extLst>
              <a:ext uri="{FF2B5EF4-FFF2-40B4-BE49-F238E27FC236}">
                <a16:creationId xmlns:a16="http://schemas.microsoft.com/office/drawing/2014/main" id="{76F46804-4595-F94B-9C5D-200079F8678A}"/>
              </a:ext>
            </a:extLst>
          </p:cNvPr>
          <p:cNvSpPr/>
          <p:nvPr/>
        </p:nvSpPr>
        <p:spPr>
          <a:xfrm>
            <a:off x="7048143" y="4678165"/>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75EC6107-1F4B-4046-A7BE-8A8F47EEF9C4}"/>
              </a:ext>
            </a:extLst>
          </p:cNvPr>
          <p:cNvSpPr/>
          <p:nvPr/>
        </p:nvSpPr>
        <p:spPr>
          <a:xfrm>
            <a:off x="7374719" y="4679276"/>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B6E93490-BE7D-FC42-824A-4B4F13D3324D}"/>
              </a:ext>
            </a:extLst>
          </p:cNvPr>
          <p:cNvSpPr/>
          <p:nvPr/>
        </p:nvSpPr>
        <p:spPr>
          <a:xfrm>
            <a:off x="7899480" y="4558303"/>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4E6E0F00-7036-2F4D-85C5-EF64DBDB3B91}"/>
              </a:ext>
            </a:extLst>
          </p:cNvPr>
          <p:cNvSpPr/>
          <p:nvPr/>
        </p:nvSpPr>
        <p:spPr>
          <a:xfrm>
            <a:off x="8327394" y="5082648"/>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E79082C3-ED58-5D45-A959-087D8880A34A}"/>
              </a:ext>
            </a:extLst>
          </p:cNvPr>
          <p:cNvSpPr/>
          <p:nvPr/>
        </p:nvSpPr>
        <p:spPr>
          <a:xfrm>
            <a:off x="8251726" y="5386762"/>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CFE6DF24-C483-0843-892E-922E4471FA5C}"/>
              </a:ext>
            </a:extLst>
          </p:cNvPr>
          <p:cNvSpPr/>
          <p:nvPr/>
        </p:nvSpPr>
        <p:spPr>
          <a:xfrm>
            <a:off x="8636971" y="5028136"/>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E91D369F-45A3-194B-9BDA-673037BEF29B}"/>
              </a:ext>
            </a:extLst>
          </p:cNvPr>
          <p:cNvSpPr/>
          <p:nvPr/>
        </p:nvSpPr>
        <p:spPr>
          <a:xfrm>
            <a:off x="8598458" y="4863790"/>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5CEAD2F8-C138-1145-A35C-73E8BD097C66}"/>
              </a:ext>
            </a:extLst>
          </p:cNvPr>
          <p:cNvSpPr/>
          <p:nvPr/>
        </p:nvSpPr>
        <p:spPr>
          <a:xfrm>
            <a:off x="7417711" y="4380604"/>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0B232575-2403-4741-92E4-8E17209E6CAE}"/>
              </a:ext>
            </a:extLst>
          </p:cNvPr>
          <p:cNvSpPr/>
          <p:nvPr/>
        </p:nvSpPr>
        <p:spPr>
          <a:xfrm>
            <a:off x="7007075" y="4543541"/>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154E52F-1724-FB4A-B248-27B30B8EA795}"/>
              </a:ext>
            </a:extLst>
          </p:cNvPr>
          <p:cNvSpPr/>
          <p:nvPr/>
        </p:nvSpPr>
        <p:spPr>
          <a:xfrm>
            <a:off x="7028620" y="4380102"/>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4255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pic>
        <p:nvPicPr>
          <p:cNvPr id="3" name="Picture 2" descr="Diagram&#10;&#10;Description automatically generated">
            <a:extLst>
              <a:ext uri="{FF2B5EF4-FFF2-40B4-BE49-F238E27FC236}">
                <a16:creationId xmlns:a16="http://schemas.microsoft.com/office/drawing/2014/main" id="{7D6A084F-ADAB-3940-B163-FA880047BF7C}"/>
              </a:ext>
            </a:extLst>
          </p:cNvPr>
          <p:cNvPicPr>
            <a:picLocks noChangeAspect="1"/>
          </p:cNvPicPr>
          <p:nvPr/>
        </p:nvPicPr>
        <p:blipFill>
          <a:blip r:embed="rId2"/>
          <a:stretch>
            <a:fillRect/>
          </a:stretch>
        </p:blipFill>
        <p:spPr>
          <a:xfrm>
            <a:off x="186865" y="1768812"/>
            <a:ext cx="5213131" cy="2315720"/>
          </a:xfrm>
          <a:prstGeom prst="rect">
            <a:avLst/>
          </a:prstGeom>
        </p:spPr>
      </p:pic>
      <p:sp>
        <p:nvSpPr>
          <p:cNvPr id="6" name="TextBox 5">
            <a:extLst>
              <a:ext uri="{FF2B5EF4-FFF2-40B4-BE49-F238E27FC236}">
                <a16:creationId xmlns:a16="http://schemas.microsoft.com/office/drawing/2014/main" id="{D3AEBE84-B67B-0A4F-B723-7301115A6421}"/>
              </a:ext>
            </a:extLst>
          </p:cNvPr>
          <p:cNvSpPr txBox="1"/>
          <p:nvPr/>
        </p:nvSpPr>
        <p:spPr>
          <a:xfrm>
            <a:off x="425667" y="695512"/>
            <a:ext cx="8292663" cy="2092881"/>
          </a:xfrm>
          <a:prstGeom prst="rect">
            <a:avLst/>
          </a:prstGeom>
          <a:noFill/>
        </p:spPr>
        <p:txBody>
          <a:bodyPr wrap="square" rtlCol="0">
            <a:spAutoFit/>
          </a:bodyPr>
          <a:lstStyle/>
          <a:p>
            <a:r>
              <a:rPr lang="en-US" sz="2300" b="1" dirty="0">
                <a:latin typeface="Segoe UI Symbol" panose="020B0502040204020203" pitchFamily="34" charset="0"/>
                <a:ea typeface="Segoe UI Symbol" panose="020B0502040204020203" pitchFamily="34" charset="0"/>
              </a:rPr>
              <a:t>Elasticity often an oversimplification:</a:t>
            </a:r>
            <a:r>
              <a:rPr lang="en-US" sz="2300" dirty="0">
                <a:latin typeface="Segoe UI Symbol" panose="020B0502040204020203" pitchFamily="34" charset="0"/>
                <a:ea typeface="Segoe UI Symbol" panose="020B0502040204020203" pitchFamily="34" charset="0"/>
              </a:rPr>
              <a:t> </a:t>
            </a:r>
          </a:p>
          <a:p>
            <a:endParaRPr lang="en-US" sz="500" dirty="0">
              <a:latin typeface="Segoe UI Symbol" panose="020B0502040204020203" pitchFamily="34" charset="0"/>
              <a:ea typeface="Segoe UI Symbol" panose="020B0502040204020203" pitchFamily="34" charset="0"/>
            </a:endParaRPr>
          </a:p>
          <a:p>
            <a:r>
              <a:rPr lang="en-US" sz="2000" dirty="0">
                <a:latin typeface="Segoe UI Symbol" panose="020B0502040204020203" pitchFamily="34" charset="0"/>
                <a:ea typeface="Segoe UI Symbol" panose="020B0502040204020203" pitchFamily="34" charset="0"/>
              </a:rPr>
              <a:t>e.g., we detect faulting in regions of high stress during plate bending</a:t>
            </a: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24557951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58CC6529-C558-354D-AA0D-C9818EB3B44B}"/>
              </a:ext>
            </a:extLst>
          </p:cNvPr>
          <p:cNvSpPr/>
          <p:nvPr/>
        </p:nvSpPr>
        <p:spPr>
          <a:xfrm>
            <a:off x="6958239" y="4243351"/>
            <a:ext cx="1837362" cy="1316641"/>
          </a:xfrm>
          <a:custGeom>
            <a:avLst/>
            <a:gdLst>
              <a:gd name="connsiteX0" fmla="*/ 73182 w 1837362"/>
              <a:gd name="connsiteY0" fmla="*/ 107932 h 1316641"/>
              <a:gd name="connsiteX1" fmla="*/ 525127 w 1837362"/>
              <a:gd name="connsiteY1" fmla="*/ 76401 h 1316641"/>
              <a:gd name="connsiteX2" fmla="*/ 1292382 w 1837362"/>
              <a:gd name="connsiteY2" fmla="*/ 13339 h 1316641"/>
              <a:gd name="connsiteX3" fmla="*/ 1744327 w 1837362"/>
              <a:gd name="connsiteY3" fmla="*/ 23849 h 1316641"/>
              <a:gd name="connsiteX4" fmla="*/ 1817899 w 1837362"/>
              <a:gd name="connsiteY4" fmla="*/ 255077 h 1316641"/>
              <a:gd name="connsiteX5" fmla="*/ 1828409 w 1837362"/>
              <a:gd name="connsiteY5" fmla="*/ 1001311 h 1316641"/>
              <a:gd name="connsiteX6" fmla="*/ 1702285 w 1837362"/>
              <a:gd name="connsiteY6" fmla="*/ 1285090 h 1316641"/>
              <a:gd name="connsiteX7" fmla="*/ 651251 w 1837362"/>
              <a:gd name="connsiteY7" fmla="*/ 1306111 h 1316641"/>
              <a:gd name="connsiteX8" fmla="*/ 146754 w 1837362"/>
              <a:gd name="connsiteY8" fmla="*/ 1253559 h 1316641"/>
              <a:gd name="connsiteX9" fmla="*/ 10120 w 1837362"/>
              <a:gd name="connsiteY9" fmla="*/ 1011821 h 1316641"/>
              <a:gd name="connsiteX10" fmla="*/ 10120 w 1837362"/>
              <a:gd name="connsiteY10" fmla="*/ 622939 h 1316641"/>
              <a:gd name="connsiteX11" fmla="*/ 10120 w 1837362"/>
              <a:gd name="connsiteY11" fmla="*/ 234056 h 1316641"/>
              <a:gd name="connsiteX12" fmla="*/ 73182 w 1837362"/>
              <a:gd name="connsiteY12" fmla="*/ 107932 h 1316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7362" h="1316641">
                <a:moveTo>
                  <a:pt x="73182" y="107932"/>
                </a:moveTo>
                <a:cubicBezTo>
                  <a:pt x="159017" y="81656"/>
                  <a:pt x="525127" y="76401"/>
                  <a:pt x="525127" y="76401"/>
                </a:cubicBezTo>
                <a:cubicBezTo>
                  <a:pt x="728327" y="60636"/>
                  <a:pt x="1089182" y="22098"/>
                  <a:pt x="1292382" y="13339"/>
                </a:cubicBezTo>
                <a:cubicBezTo>
                  <a:pt x="1495582" y="4580"/>
                  <a:pt x="1656741" y="-16441"/>
                  <a:pt x="1744327" y="23849"/>
                </a:cubicBezTo>
                <a:cubicBezTo>
                  <a:pt x="1831913" y="64139"/>
                  <a:pt x="1803885" y="92167"/>
                  <a:pt x="1817899" y="255077"/>
                </a:cubicBezTo>
                <a:cubicBezTo>
                  <a:pt x="1831913" y="417987"/>
                  <a:pt x="1847678" y="829642"/>
                  <a:pt x="1828409" y="1001311"/>
                </a:cubicBezTo>
                <a:cubicBezTo>
                  <a:pt x="1809140" y="1172980"/>
                  <a:pt x="1898478" y="1234290"/>
                  <a:pt x="1702285" y="1285090"/>
                </a:cubicBezTo>
                <a:cubicBezTo>
                  <a:pt x="1506092" y="1335890"/>
                  <a:pt x="910506" y="1311366"/>
                  <a:pt x="651251" y="1306111"/>
                </a:cubicBezTo>
                <a:cubicBezTo>
                  <a:pt x="391996" y="1300856"/>
                  <a:pt x="253609" y="1302607"/>
                  <a:pt x="146754" y="1253559"/>
                </a:cubicBezTo>
                <a:cubicBezTo>
                  <a:pt x="39899" y="1204511"/>
                  <a:pt x="32892" y="1116924"/>
                  <a:pt x="10120" y="1011821"/>
                </a:cubicBezTo>
                <a:cubicBezTo>
                  <a:pt x="-12652" y="906718"/>
                  <a:pt x="10120" y="622939"/>
                  <a:pt x="10120" y="622939"/>
                </a:cubicBezTo>
                <a:cubicBezTo>
                  <a:pt x="10120" y="493312"/>
                  <a:pt x="-2142" y="319890"/>
                  <a:pt x="10120" y="234056"/>
                </a:cubicBezTo>
                <a:cubicBezTo>
                  <a:pt x="22382" y="148222"/>
                  <a:pt x="-12653" y="134208"/>
                  <a:pt x="73182" y="107932"/>
                </a:cubicBezTo>
                <a:close/>
              </a:path>
            </a:pathLst>
          </a:cu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2B591F3E-EA7F-1A46-AC67-5AAE51BE3787}"/>
              </a:ext>
            </a:extLst>
          </p:cNvPr>
          <p:cNvSpPr txBox="1"/>
          <p:nvPr/>
        </p:nvSpPr>
        <p:spPr>
          <a:xfrm>
            <a:off x="0" y="0"/>
            <a:ext cx="9144000" cy="538609"/>
          </a:xfrm>
          <a:prstGeom prst="rect">
            <a:avLst/>
          </a:prstGeom>
          <a:noFill/>
        </p:spPr>
        <p:txBody>
          <a:bodyPr wrap="square" rtlCol="0">
            <a:spAutoFit/>
          </a:bodyPr>
          <a:lstStyle/>
          <a:p>
            <a:pPr algn="ctr"/>
            <a:r>
              <a:rPr lang="en-US" sz="2900" dirty="0" err="1">
                <a:latin typeface="Segoe UI Symbol" panose="020B0502040204020203" pitchFamily="34" charset="0"/>
                <a:ea typeface="Segoe UI Symbol" panose="020B0502040204020203" pitchFamily="34" charset="0"/>
              </a:rPr>
              <a:t>Byerlee’s</a:t>
            </a:r>
            <a:r>
              <a:rPr lang="en-US" sz="2900" dirty="0">
                <a:latin typeface="Segoe UI Symbol" panose="020B0502040204020203" pitchFamily="34" charset="0"/>
                <a:ea typeface="Segoe UI Symbol" panose="020B0502040204020203" pitchFamily="34" charset="0"/>
              </a:rPr>
              <a:t> Law</a:t>
            </a:r>
          </a:p>
        </p:txBody>
      </p:sp>
      <p:pic>
        <p:nvPicPr>
          <p:cNvPr id="7" name="Picture 6" descr="Text&#10;&#10;Description automatically generated with low confidence">
            <a:extLst>
              <a:ext uri="{FF2B5EF4-FFF2-40B4-BE49-F238E27FC236}">
                <a16:creationId xmlns:a16="http://schemas.microsoft.com/office/drawing/2014/main" id="{B749FFF8-ACFF-AF46-9A40-9F867AE8BC0F}"/>
              </a:ext>
            </a:extLst>
          </p:cNvPr>
          <p:cNvPicPr>
            <a:picLocks noChangeAspect="1"/>
          </p:cNvPicPr>
          <p:nvPr/>
        </p:nvPicPr>
        <p:blipFill>
          <a:blip r:embed="rId2"/>
          <a:stretch>
            <a:fillRect/>
          </a:stretch>
        </p:blipFill>
        <p:spPr>
          <a:xfrm>
            <a:off x="0" y="1173532"/>
            <a:ext cx="5106275" cy="1246532"/>
          </a:xfrm>
          <a:prstGeom prst="rect">
            <a:avLst/>
          </a:prstGeom>
        </p:spPr>
      </p:pic>
      <p:pic>
        <p:nvPicPr>
          <p:cNvPr id="9" name="Picture 8">
            <a:extLst>
              <a:ext uri="{FF2B5EF4-FFF2-40B4-BE49-F238E27FC236}">
                <a16:creationId xmlns:a16="http://schemas.microsoft.com/office/drawing/2014/main" id="{0D070C3A-B81D-064C-8F39-51B10A698C88}"/>
              </a:ext>
            </a:extLst>
          </p:cNvPr>
          <p:cNvPicPr>
            <a:picLocks noChangeAspect="1"/>
          </p:cNvPicPr>
          <p:nvPr/>
        </p:nvPicPr>
        <p:blipFill>
          <a:blip r:embed="rId3"/>
          <a:stretch>
            <a:fillRect/>
          </a:stretch>
        </p:blipFill>
        <p:spPr>
          <a:xfrm>
            <a:off x="5627674" y="538609"/>
            <a:ext cx="2938257" cy="2395113"/>
          </a:xfrm>
          <a:prstGeom prst="rect">
            <a:avLst/>
          </a:prstGeom>
          <a:effectLst>
            <a:outerShdw blurRad="50800" dist="38100" dir="2700000" algn="tl" rotWithShape="0">
              <a:prstClr val="black">
                <a:alpha val="40000"/>
              </a:prstClr>
            </a:outerShdw>
          </a:effectLst>
        </p:spPr>
      </p:pic>
      <p:sp>
        <p:nvSpPr>
          <p:cNvPr id="10" name="Rectangle 9">
            <a:extLst>
              <a:ext uri="{FF2B5EF4-FFF2-40B4-BE49-F238E27FC236}">
                <a16:creationId xmlns:a16="http://schemas.microsoft.com/office/drawing/2014/main" id="{779B9F8D-76E4-234D-9E55-D86A3AE9DE75}"/>
              </a:ext>
            </a:extLst>
          </p:cNvPr>
          <p:cNvSpPr/>
          <p:nvPr/>
        </p:nvSpPr>
        <p:spPr>
          <a:xfrm>
            <a:off x="215466" y="1103362"/>
            <a:ext cx="4987155" cy="1629330"/>
          </a:xfrm>
          <a:custGeom>
            <a:avLst/>
            <a:gdLst>
              <a:gd name="connsiteX0" fmla="*/ 0 w 4987155"/>
              <a:gd name="connsiteY0" fmla="*/ 0 h 1629330"/>
              <a:gd name="connsiteX1" fmla="*/ 4987155 w 4987155"/>
              <a:gd name="connsiteY1" fmla="*/ 0 h 1629330"/>
              <a:gd name="connsiteX2" fmla="*/ 4987155 w 4987155"/>
              <a:gd name="connsiteY2" fmla="*/ 1629330 h 1629330"/>
              <a:gd name="connsiteX3" fmla="*/ 0 w 4987155"/>
              <a:gd name="connsiteY3" fmla="*/ 1629330 h 1629330"/>
              <a:gd name="connsiteX4" fmla="*/ 0 w 4987155"/>
              <a:gd name="connsiteY4" fmla="*/ 0 h 1629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7155" h="1629330" extrusionOk="0">
                <a:moveTo>
                  <a:pt x="0" y="0"/>
                </a:moveTo>
                <a:cubicBezTo>
                  <a:pt x="581721" y="118645"/>
                  <a:pt x="3169282" y="116012"/>
                  <a:pt x="4987155" y="0"/>
                </a:cubicBezTo>
                <a:cubicBezTo>
                  <a:pt x="4902750" y="796737"/>
                  <a:pt x="4881041" y="1017445"/>
                  <a:pt x="4987155" y="1629330"/>
                </a:cubicBezTo>
                <a:cubicBezTo>
                  <a:pt x="4405334" y="1763930"/>
                  <a:pt x="795120" y="1472134"/>
                  <a:pt x="0" y="1629330"/>
                </a:cubicBezTo>
                <a:cubicBezTo>
                  <a:pt x="-14885" y="899462"/>
                  <a:pt x="32010" y="336145"/>
                  <a:pt x="0" y="0"/>
                </a:cubicBezTo>
                <a:close/>
              </a:path>
            </a:pathLst>
          </a:custGeom>
          <a:noFill/>
          <a:ln w="28575">
            <a:solidFill>
              <a:schemeClr val="bg1">
                <a:lumMod val="65000"/>
              </a:schemeClr>
            </a:solidFill>
            <a:extLst>
              <a:ext uri="{C807C97D-BFC1-408E-A445-0C87EB9F89A2}">
                <ask:lineSketchStyleProps xmlns:ask="http://schemas.microsoft.com/office/drawing/2018/sketchyshapes" sd="1219033472">
                  <a:prstGeom prst="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046A720-0E8B-FA40-BFC6-98DD0512F5A7}"/>
              </a:ext>
            </a:extLst>
          </p:cNvPr>
          <p:cNvSpPr txBox="1"/>
          <p:nvPr/>
        </p:nvSpPr>
        <p:spPr>
          <a:xfrm>
            <a:off x="273268" y="719352"/>
            <a:ext cx="8292663" cy="353943"/>
          </a:xfrm>
          <a:prstGeom prst="rect">
            <a:avLst/>
          </a:prstGeom>
          <a:noFill/>
        </p:spPr>
        <p:txBody>
          <a:bodyPr wrap="square" rtlCol="0">
            <a:spAutoFit/>
          </a:bodyPr>
          <a:lstStyle/>
          <a:p>
            <a:r>
              <a:rPr lang="en-US" sz="1700" dirty="0">
                <a:latin typeface="Segoe UI Symbol" panose="020B0502040204020203" pitchFamily="34" charset="0"/>
                <a:ea typeface="Segoe UI Symbol" panose="020B0502040204020203" pitchFamily="34" charset="0"/>
              </a:rPr>
              <a:t>Frictional sliding on an </a:t>
            </a:r>
            <a:r>
              <a:rPr lang="en-US" sz="1700" u="sng" dirty="0">
                <a:latin typeface="Segoe UI Symbol" panose="020B0502040204020203" pitchFamily="34" charset="0"/>
                <a:ea typeface="Segoe UI Symbol" panose="020B0502040204020203" pitchFamily="34" charset="0"/>
              </a:rPr>
              <a:t>existing</a:t>
            </a:r>
            <a:r>
              <a:rPr lang="en-US" sz="1700" dirty="0">
                <a:latin typeface="Segoe UI Symbol" panose="020B0502040204020203" pitchFamily="34" charset="0"/>
                <a:ea typeface="Segoe UI Symbol" panose="020B0502040204020203" pitchFamily="34" charset="0"/>
              </a:rPr>
              <a:t> fault plane</a:t>
            </a:r>
          </a:p>
        </p:txBody>
      </p:sp>
      <p:sp>
        <p:nvSpPr>
          <p:cNvPr id="12" name="TextBox 11">
            <a:extLst>
              <a:ext uri="{FF2B5EF4-FFF2-40B4-BE49-F238E27FC236}">
                <a16:creationId xmlns:a16="http://schemas.microsoft.com/office/drawing/2014/main" id="{12769644-210B-B543-8676-BC1B9E49F912}"/>
              </a:ext>
            </a:extLst>
          </p:cNvPr>
          <p:cNvSpPr txBox="1"/>
          <p:nvPr/>
        </p:nvSpPr>
        <p:spPr>
          <a:xfrm>
            <a:off x="3710151" y="2443769"/>
            <a:ext cx="8292663" cy="292388"/>
          </a:xfrm>
          <a:prstGeom prst="rect">
            <a:avLst/>
          </a:prstGeom>
          <a:noFill/>
        </p:spPr>
        <p:txBody>
          <a:bodyPr wrap="square" rtlCol="0">
            <a:spAutoFit/>
          </a:bodyPr>
          <a:lstStyle/>
          <a:p>
            <a:r>
              <a:rPr lang="en-US" sz="1300" dirty="0">
                <a:latin typeface="Segoe UI Symbol" panose="020B0502040204020203" pitchFamily="34" charset="0"/>
                <a:ea typeface="Segoe UI Symbol" panose="020B0502040204020203" pitchFamily="34" charset="0"/>
              </a:rPr>
              <a:t>(Stresses in MPa)</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BA493C9-BF88-A54E-B4DD-0D130B260A2D}"/>
                  </a:ext>
                </a:extLst>
              </p:cNvPr>
              <p:cNvSpPr txBox="1"/>
              <p:nvPr/>
            </p:nvSpPr>
            <p:spPr>
              <a:xfrm>
                <a:off x="273268" y="2878015"/>
                <a:ext cx="8292663" cy="3318344"/>
              </a:xfrm>
              <a:prstGeom prst="rect">
                <a:avLst/>
              </a:prstGeom>
              <a:noFill/>
            </p:spPr>
            <p:txBody>
              <a:bodyPr wrap="square" rtlCol="0">
                <a:spAutoFit/>
              </a:bodyPr>
              <a:lstStyle/>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Minimal variation with rock type</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14:m>
                  <m:oMath xmlns:m="http://schemas.openxmlformats.org/officeDocument/2006/math">
                    <m:r>
                      <m:rPr>
                        <m:sty m:val="p"/>
                      </m:rPr>
                      <a:rPr lang="el-GR" sz="1700" i="1" dirty="0" smtClean="0">
                        <a:latin typeface="Cambria Math" panose="02040503050406030204" pitchFamily="18" charset="0"/>
                        <a:ea typeface="Cambria Math" panose="02040503050406030204" pitchFamily="18" charset="0"/>
                      </a:rPr>
                      <m:t>μ</m:t>
                    </m:r>
                    <m:r>
                      <a:rPr lang="en-US" sz="1700" b="0" i="1" dirty="0" smtClean="0">
                        <a:latin typeface="Cambria Math" panose="02040503050406030204" pitchFamily="18" charset="0"/>
                        <a:ea typeface="Cambria Math" panose="02040503050406030204" pitchFamily="18" charset="0"/>
                      </a:rPr>
                      <m:t>= </m:t>
                    </m:r>
                    <m:sSub>
                      <m:sSubPr>
                        <m:ctrlPr>
                          <a:rPr lang="en-US" sz="1700" b="0" i="1" dirty="0" smtClean="0">
                            <a:latin typeface="Cambria Math" panose="02040503050406030204" pitchFamily="18" charset="0"/>
                            <a:ea typeface="Cambria Math" panose="02040503050406030204" pitchFamily="18" charset="0"/>
                          </a:rPr>
                        </m:ctrlPr>
                      </m:sSubPr>
                      <m:e>
                        <m:r>
                          <a:rPr lang="en-US" sz="1700" b="0" i="1" dirty="0" smtClean="0">
                            <a:latin typeface="Cambria Math" panose="02040503050406030204" pitchFamily="18" charset="0"/>
                            <a:ea typeface="Cambria Math" panose="02040503050406030204" pitchFamily="18" charset="0"/>
                          </a:rPr>
                          <m:t>𝑓</m:t>
                        </m:r>
                      </m:e>
                      <m:sub>
                        <m:r>
                          <a:rPr lang="en-US" sz="1700" b="0" i="1" dirty="0" smtClean="0">
                            <a:latin typeface="Cambria Math" panose="02040503050406030204" pitchFamily="18" charset="0"/>
                            <a:ea typeface="Cambria Math" panose="02040503050406030204" pitchFamily="18" charset="0"/>
                          </a:rPr>
                          <m:t>𝑠</m:t>
                        </m:r>
                      </m:sub>
                    </m:sSub>
                    <m:r>
                      <a:rPr lang="en-US" sz="1700" b="0" i="1" dirty="0" smtClean="0">
                        <a:latin typeface="Cambria Math" panose="02040503050406030204" pitchFamily="18" charset="0"/>
                        <a:ea typeface="Cambria Math" panose="02040503050406030204" pitchFamily="18" charset="0"/>
                      </a:rPr>
                      <m:t>=</m:t>
                    </m:r>
                  </m:oMath>
                </a14:m>
                <a:r>
                  <a:rPr lang="en-US" sz="1700" dirty="0">
                    <a:latin typeface="Segoe UI Symbol" panose="020B0502040204020203" pitchFamily="34" charset="0"/>
                    <a:ea typeface="Segoe UI Symbol" panose="020B0502040204020203" pitchFamily="34" charset="0"/>
                  </a:rPr>
                  <a:t> coefficient of friction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700" dirty="0">
                    <a:latin typeface="Segoe UI Symbol" panose="020B0502040204020203" pitchFamily="34" charset="0"/>
                    <a:ea typeface="Segoe UI Symbol" panose="020B0502040204020203" pitchFamily="34" charset="0"/>
                  </a:rPr>
                  <a:t>C = Cohesion or Cohesive strength</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14:m>
                  <m:oMath xmlns:m="http://schemas.openxmlformats.org/officeDocument/2006/math">
                    <m:sSub>
                      <m:sSubPr>
                        <m:ctrlPr>
                          <a:rPr lang="en-US" sz="1700" i="1" smtClean="0">
                            <a:latin typeface="Cambria Math" panose="02040503050406030204" pitchFamily="18" charset="0"/>
                            <a:ea typeface="Segoe UI Symbol" panose="020B0502040204020203" pitchFamily="34" charset="0"/>
                          </a:rPr>
                        </m:ctrlPr>
                      </m:sSubPr>
                      <m:e>
                        <m:acc>
                          <m:accPr>
                            <m:chr m:val="̅"/>
                            <m:ctrlPr>
                              <a:rPr lang="en-US" sz="1700" i="1" smtClean="0">
                                <a:latin typeface="Cambria Math" panose="02040503050406030204" pitchFamily="18" charset="0"/>
                                <a:ea typeface="Segoe UI Symbol" panose="020B0502040204020203" pitchFamily="34" charset="0"/>
                              </a:rPr>
                            </m:ctrlPr>
                          </m:accPr>
                          <m:e>
                            <m:r>
                              <a:rPr lang="en-US" sz="1700" b="0" i="1" smtClean="0">
                                <a:latin typeface="Cambria Math" panose="02040503050406030204" pitchFamily="18" charset="0"/>
                                <a:ea typeface="Cambria Math" panose="02040503050406030204" pitchFamily="18" charset="0"/>
                              </a:rPr>
                              <m:t>𝜎</m:t>
                            </m:r>
                          </m:e>
                        </m:acc>
                      </m:e>
                      <m:sub>
                        <m:r>
                          <a:rPr lang="en-US" sz="1700" b="0" i="1" smtClean="0">
                            <a:latin typeface="Cambria Math" panose="02040503050406030204" pitchFamily="18" charset="0"/>
                            <a:ea typeface="Segoe UI Symbol" panose="020B0502040204020203" pitchFamily="34" charset="0"/>
                          </a:rPr>
                          <m:t>𝑛</m:t>
                        </m:r>
                      </m:sub>
                    </m:sSub>
                  </m:oMath>
                </a14:m>
                <a:r>
                  <a:rPr lang="en-US" sz="1700" dirty="0">
                    <a:latin typeface="Segoe UI Symbol" panose="020B0502040204020203" pitchFamily="34" charset="0"/>
                    <a:ea typeface="Segoe UI Symbol" panose="020B0502040204020203" pitchFamily="34" charset="0"/>
                  </a:rPr>
                  <a:t>= </a:t>
                </a:r>
                <a:r>
                  <a:rPr lang="en-US" sz="1700" b="1" u="sng" dirty="0">
                    <a:latin typeface="Segoe UI Symbol" panose="020B0502040204020203" pitchFamily="34" charset="0"/>
                    <a:ea typeface="Segoe UI Symbol" panose="020B0502040204020203" pitchFamily="34" charset="0"/>
                  </a:rPr>
                  <a:t>Effective</a:t>
                </a:r>
                <a:r>
                  <a:rPr lang="en-US" sz="1700" dirty="0">
                    <a:latin typeface="Segoe UI Symbol" panose="020B0502040204020203" pitchFamily="34" charset="0"/>
                    <a:ea typeface="Segoe UI Symbol" panose="020B0502040204020203" pitchFamily="34" charset="0"/>
                  </a:rPr>
                  <a:t> normal stress, which can be reduced by the presence of fluids </a:t>
                </a:r>
              </a:p>
              <a:p>
                <a:r>
                  <a:rPr lang="en-US" sz="17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700" i="1" dirty="0" smtClean="0">
                            <a:latin typeface="Cambria Math" panose="02040503050406030204" pitchFamily="18" charset="0"/>
                            <a:ea typeface="Cambria Math" panose="02040503050406030204" pitchFamily="18" charset="0"/>
                          </a:rPr>
                        </m:ctrlPr>
                      </m:sSubPr>
                      <m:e>
                        <m:r>
                          <a:rPr lang="en-US" sz="1700" b="0" i="1" dirty="0" smtClean="0">
                            <a:latin typeface="Cambria Math" panose="02040503050406030204" pitchFamily="18" charset="0"/>
                            <a:ea typeface="Cambria Math" panose="02040503050406030204" pitchFamily="18" charset="0"/>
                          </a:rPr>
                          <m:t>𝑝</m:t>
                        </m:r>
                      </m:e>
                      <m:sub>
                        <m:r>
                          <a:rPr lang="en-US" sz="1700" b="0" i="1" dirty="0" smtClean="0">
                            <a:latin typeface="Cambria Math" panose="02040503050406030204" pitchFamily="18" charset="0"/>
                            <a:ea typeface="Cambria Math" panose="02040503050406030204" pitchFamily="18" charset="0"/>
                          </a:rPr>
                          <m:t>𝑝</m:t>
                        </m:r>
                      </m:sub>
                    </m:sSub>
                    <m:r>
                      <a:rPr lang="en-US" sz="1700" b="0" i="1" dirty="0">
                        <a:latin typeface="Cambria Math" panose="02040503050406030204" pitchFamily="18" charset="0"/>
                        <a:ea typeface="Cambria Math" panose="02040503050406030204" pitchFamily="18" charset="0"/>
                      </a:rPr>
                      <m:t>=</m:t>
                    </m:r>
                  </m:oMath>
                </a14:m>
                <a:r>
                  <a:rPr lang="en-US" sz="1700" dirty="0">
                    <a:latin typeface="Segoe UI Symbol" panose="020B0502040204020203" pitchFamily="34" charset="0"/>
                    <a:ea typeface="Segoe UI Symbol" panose="020B0502040204020203" pitchFamily="34" charset="0"/>
                  </a:rPr>
                  <a:t> pore pressure)</a:t>
                </a:r>
              </a:p>
              <a:p>
                <a:endParaRPr lang="en-US" sz="1700" dirty="0">
                  <a:latin typeface="Segoe UI Symbol" panose="020B0502040204020203" pitchFamily="34" charset="0"/>
                  <a:ea typeface="Segoe UI Symbol" panose="020B0502040204020203" pitchFamily="34" charset="0"/>
                </a:endParaRPr>
              </a:p>
              <a:p>
                <a:endParaRPr lang="en-US" sz="1700" dirty="0">
                  <a:latin typeface="Segoe UI Symbol" panose="020B0502040204020203" pitchFamily="34" charset="0"/>
                  <a:ea typeface="Segoe UI Symbol" panose="020B0502040204020203" pitchFamily="34" charset="0"/>
                </a:endParaRPr>
              </a:p>
              <a:p>
                <a:endParaRPr lang="en-US" sz="1700" dirty="0">
                  <a:latin typeface="Segoe UI Symbol" panose="020B0502040204020203" pitchFamily="34" charset="0"/>
                  <a:ea typeface="Segoe UI Symbol" panose="020B0502040204020203" pitchFamily="34" charset="0"/>
                </a:endParaRPr>
              </a:p>
              <a:p>
                <a:endParaRPr lang="en-US" sz="1700" dirty="0">
                  <a:latin typeface="Segoe UI Symbol" panose="020B0502040204020203" pitchFamily="34" charset="0"/>
                  <a:ea typeface="Segoe UI Symbol" panose="020B0502040204020203" pitchFamily="34" charset="0"/>
                </a:endParaRPr>
              </a:p>
              <a:p>
                <a:r>
                  <a:rPr lang="en-US" sz="1700" dirty="0">
                    <a:latin typeface="Segoe UI Symbol" panose="020B0502040204020203" pitchFamily="34" charset="0"/>
                    <a:ea typeface="Segoe UI Symbol" panose="020B0502040204020203" pitchFamily="34" charset="0"/>
                  </a:rPr>
                  <a:t>Can define </a:t>
                </a:r>
                <a14:m>
                  <m:oMath xmlns:m="http://schemas.openxmlformats.org/officeDocument/2006/math">
                    <m:sSub>
                      <m:sSubPr>
                        <m:ctrlPr>
                          <a:rPr lang="en-US" sz="1700" i="1" dirty="0">
                            <a:latin typeface="Cambria Math" panose="02040503050406030204" pitchFamily="18" charset="0"/>
                            <a:ea typeface="Cambria Math" panose="02040503050406030204" pitchFamily="18" charset="0"/>
                          </a:rPr>
                        </m:ctrlPr>
                      </m:sSubPr>
                      <m:e>
                        <m:r>
                          <a:rPr lang="en-US" sz="1700" i="1" dirty="0">
                            <a:latin typeface="Cambria Math" panose="02040503050406030204" pitchFamily="18" charset="0"/>
                            <a:ea typeface="Cambria Math" panose="02040503050406030204" pitchFamily="18" charset="0"/>
                          </a:rPr>
                          <m:t>𝑝</m:t>
                        </m:r>
                      </m:e>
                      <m:sub>
                        <m:r>
                          <a:rPr lang="en-US" sz="1700" i="1" dirty="0">
                            <a:latin typeface="Cambria Math" panose="02040503050406030204" pitchFamily="18" charset="0"/>
                            <a:ea typeface="Cambria Math" panose="02040503050406030204" pitchFamily="18" charset="0"/>
                          </a:rPr>
                          <m:t>𝑝</m:t>
                        </m:r>
                      </m:sub>
                    </m:sSub>
                  </m:oMath>
                </a14:m>
                <a:r>
                  <a:rPr lang="en-US" sz="1700" dirty="0">
                    <a:latin typeface="Segoe UI Symbol" panose="020B0502040204020203" pitchFamily="34" charset="0"/>
                    <a:ea typeface="Segoe UI Symbol" panose="020B0502040204020203" pitchFamily="34" charset="0"/>
                  </a:rPr>
                  <a:t> relative to the vertical stress (assuming it’s lithostatic):</a:t>
                </a:r>
              </a:p>
              <a:p>
                <a:pPr marL="285750" indent="-285750">
                  <a:buFont typeface="Courier New" panose="02070309020205020404" pitchFamily="49" charset="0"/>
                  <a:buChar char="o"/>
                </a:pPr>
                <a:endParaRPr lang="en-US" sz="1700" dirty="0">
                  <a:latin typeface="Segoe UI Symbol" panose="020B0502040204020203" pitchFamily="34" charset="0"/>
                  <a:ea typeface="Segoe UI Symbol" panose="020B0502040204020203" pitchFamily="34" charset="0"/>
                </a:endParaRPr>
              </a:p>
            </p:txBody>
          </p:sp>
        </mc:Choice>
        <mc:Fallback xmlns="">
          <p:sp>
            <p:nvSpPr>
              <p:cNvPr id="15" name="TextBox 14">
                <a:extLst>
                  <a:ext uri="{FF2B5EF4-FFF2-40B4-BE49-F238E27FC236}">
                    <a16:creationId xmlns:a16="http://schemas.microsoft.com/office/drawing/2014/main" id="{ABA493C9-BF88-A54E-B4DD-0D130B260A2D}"/>
                  </a:ext>
                </a:extLst>
              </p:cNvPr>
              <p:cNvSpPr txBox="1">
                <a:spLocks noRot="1" noChangeAspect="1" noMove="1" noResize="1" noEditPoints="1" noAdjustHandles="1" noChangeArrowheads="1" noChangeShapeType="1" noTextEdit="1"/>
              </p:cNvSpPr>
              <p:nvPr/>
            </p:nvSpPr>
            <p:spPr>
              <a:xfrm>
                <a:off x="273268" y="2878015"/>
                <a:ext cx="8292663" cy="3318344"/>
              </a:xfrm>
              <a:prstGeom prst="rect">
                <a:avLst/>
              </a:prstGeom>
              <a:blipFill>
                <a:blip r:embed="rId4"/>
                <a:stretch>
                  <a:fillRect l="-459"/>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1323132D-2CE9-7441-AC3E-C7A57EC42719}"/>
              </a:ext>
            </a:extLst>
          </p:cNvPr>
          <p:cNvPicPr>
            <a:picLocks noChangeAspect="1"/>
          </p:cNvPicPr>
          <p:nvPr/>
        </p:nvPicPr>
        <p:blipFill>
          <a:blip r:embed="rId5"/>
          <a:stretch>
            <a:fillRect/>
          </a:stretch>
        </p:blipFill>
        <p:spPr>
          <a:xfrm>
            <a:off x="2859764" y="4694040"/>
            <a:ext cx="1864636" cy="317529"/>
          </a:xfrm>
          <a:prstGeom prst="rect">
            <a:avLst/>
          </a:prstGeom>
        </p:spPr>
      </p:pic>
      <p:pic>
        <p:nvPicPr>
          <p:cNvPr id="5" name="Picture 4" descr="Letter&#10;&#10;Description automatically generated with medium confidence">
            <a:extLst>
              <a:ext uri="{FF2B5EF4-FFF2-40B4-BE49-F238E27FC236}">
                <a16:creationId xmlns:a16="http://schemas.microsoft.com/office/drawing/2014/main" id="{A6A640B2-4D0E-E54D-9758-2B07EA766157}"/>
              </a:ext>
            </a:extLst>
          </p:cNvPr>
          <p:cNvPicPr>
            <a:picLocks noChangeAspect="1"/>
          </p:cNvPicPr>
          <p:nvPr/>
        </p:nvPicPr>
        <p:blipFill>
          <a:blip r:embed="rId6"/>
          <a:stretch>
            <a:fillRect/>
          </a:stretch>
        </p:blipFill>
        <p:spPr>
          <a:xfrm>
            <a:off x="2330450" y="5999509"/>
            <a:ext cx="3297224" cy="541754"/>
          </a:xfrm>
          <a:prstGeom prst="rect">
            <a:avLst/>
          </a:prstGeom>
        </p:spPr>
      </p:pic>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B7A8A9A8-D76F-0F42-BBCB-94147E6D0A1F}"/>
                  </a:ext>
                </a:extLst>
              </p:cNvPr>
              <p:cNvSpPr txBox="1"/>
              <p:nvPr/>
            </p:nvSpPr>
            <p:spPr>
              <a:xfrm>
                <a:off x="7234659" y="6083554"/>
                <a:ext cx="2737330" cy="353943"/>
              </a:xfrm>
              <a:prstGeom prst="rect">
                <a:avLst/>
              </a:prstGeom>
              <a:noFill/>
            </p:spPr>
            <p:txBody>
              <a:bodyPr wrap="square" rtlCol="0">
                <a:spAutoFit/>
              </a:bodyPr>
              <a:lstStyle/>
              <a:p>
                <a14:m>
                  <m:oMath xmlns:m="http://schemas.openxmlformats.org/officeDocument/2006/math">
                    <m:r>
                      <a:rPr lang="en-US" sz="1700" i="1" dirty="0" smtClean="0">
                        <a:latin typeface="Cambria Math" panose="02040503050406030204" pitchFamily="18" charset="0"/>
                        <a:ea typeface="Cambria Math" panose="02040503050406030204" pitchFamily="18" charset="0"/>
                      </a:rPr>
                      <m:t>𝜆</m:t>
                    </m:r>
                  </m:oMath>
                </a14:m>
                <a:r>
                  <a:rPr lang="en-US" sz="1700" dirty="0">
                    <a:latin typeface="Segoe UI Symbol" panose="020B0502040204020203" pitchFamily="34" charset="0"/>
                    <a:ea typeface="Segoe UI Symbol" panose="020B0502040204020203" pitchFamily="34" charset="0"/>
                  </a:rPr>
                  <a:t> can be &gt;&gt; 0.4</a:t>
                </a:r>
              </a:p>
            </p:txBody>
          </p:sp>
        </mc:Choice>
        <mc:Fallback xmlns="">
          <p:sp>
            <p:nvSpPr>
              <p:cNvPr id="13" name="TextBox 12">
                <a:extLst>
                  <a:ext uri="{FF2B5EF4-FFF2-40B4-BE49-F238E27FC236}">
                    <a16:creationId xmlns:a16="http://schemas.microsoft.com/office/drawing/2014/main" id="{B7A8A9A8-D76F-0F42-BBCB-94147E6D0A1F}"/>
                  </a:ext>
                </a:extLst>
              </p:cNvPr>
              <p:cNvSpPr txBox="1">
                <a:spLocks noRot="1" noChangeAspect="1" noMove="1" noResize="1" noEditPoints="1" noAdjustHandles="1" noChangeArrowheads="1" noChangeShapeType="1" noTextEdit="1"/>
              </p:cNvSpPr>
              <p:nvPr/>
            </p:nvSpPr>
            <p:spPr>
              <a:xfrm>
                <a:off x="7234659" y="6083554"/>
                <a:ext cx="2737330" cy="353943"/>
              </a:xfrm>
              <a:prstGeom prst="rect">
                <a:avLst/>
              </a:prstGeom>
              <a:blipFill>
                <a:blip r:embed="rId7"/>
                <a:stretch>
                  <a:fillRect t="-7143" b="-28571"/>
                </a:stretch>
              </a:blipFill>
            </p:spPr>
            <p:txBody>
              <a:bodyPr/>
              <a:lstStyle/>
              <a:p>
                <a:r>
                  <a:rPr lang="en-US">
                    <a:noFill/>
                  </a:rPr>
                  <a:t> </a:t>
                </a:r>
              </a:p>
            </p:txBody>
          </p:sp>
        </mc:Fallback>
      </mc:AlternateContent>
      <p:sp>
        <p:nvSpPr>
          <p:cNvPr id="2" name="Oval 1">
            <a:extLst>
              <a:ext uri="{FF2B5EF4-FFF2-40B4-BE49-F238E27FC236}">
                <a16:creationId xmlns:a16="http://schemas.microsoft.com/office/drawing/2014/main" id="{9418DD61-A596-E04D-87AF-2C6655F24BDD}"/>
              </a:ext>
            </a:extLst>
          </p:cNvPr>
          <p:cNvSpPr/>
          <p:nvPr/>
        </p:nvSpPr>
        <p:spPr>
          <a:xfrm>
            <a:off x="7011628" y="4778299"/>
            <a:ext cx="557048" cy="46653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50C3329-141A-7A4E-92F8-DC6373EC859E}"/>
              </a:ext>
            </a:extLst>
          </p:cNvPr>
          <p:cNvSpPr/>
          <p:nvPr/>
        </p:nvSpPr>
        <p:spPr>
          <a:xfrm>
            <a:off x="7484708" y="4452602"/>
            <a:ext cx="388883" cy="32569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413D5E09-AF34-2D4E-AA14-6A732913DBFC}"/>
              </a:ext>
            </a:extLst>
          </p:cNvPr>
          <p:cNvSpPr/>
          <p:nvPr/>
        </p:nvSpPr>
        <p:spPr>
          <a:xfrm>
            <a:off x="7614082" y="4889050"/>
            <a:ext cx="712711" cy="59690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A3EF05A8-7A7C-5649-A098-B9864EFAE8CD}"/>
              </a:ext>
            </a:extLst>
          </p:cNvPr>
          <p:cNvSpPr/>
          <p:nvPr/>
        </p:nvSpPr>
        <p:spPr>
          <a:xfrm>
            <a:off x="7140380" y="4439399"/>
            <a:ext cx="299545" cy="250875"/>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7BE80989-97AA-A148-A437-613C13FC8D23}"/>
              </a:ext>
            </a:extLst>
          </p:cNvPr>
          <p:cNvSpPr/>
          <p:nvPr/>
        </p:nvSpPr>
        <p:spPr>
          <a:xfrm>
            <a:off x="8021616" y="4307575"/>
            <a:ext cx="712711" cy="59690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7B3BA2B9-BACF-5841-A735-948B3B719C97}"/>
              </a:ext>
            </a:extLst>
          </p:cNvPr>
          <p:cNvSpPr/>
          <p:nvPr/>
        </p:nvSpPr>
        <p:spPr>
          <a:xfrm>
            <a:off x="8346441" y="5130170"/>
            <a:ext cx="388883" cy="32569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9F61DAE0-A484-2049-86E1-3596B00FC9F9}"/>
              </a:ext>
            </a:extLst>
          </p:cNvPr>
          <p:cNvSpPr/>
          <p:nvPr/>
        </p:nvSpPr>
        <p:spPr>
          <a:xfrm>
            <a:off x="8362972" y="4904484"/>
            <a:ext cx="235486" cy="197224"/>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93895D05-ED6B-A141-BEC3-BB80F514EF21}"/>
              </a:ext>
            </a:extLst>
          </p:cNvPr>
          <p:cNvSpPr/>
          <p:nvPr/>
        </p:nvSpPr>
        <p:spPr>
          <a:xfrm>
            <a:off x="7061683" y="5244838"/>
            <a:ext cx="235486" cy="197224"/>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B078113-011B-E648-8B1A-6F1F9E623236}"/>
              </a:ext>
            </a:extLst>
          </p:cNvPr>
          <p:cNvSpPr/>
          <p:nvPr/>
        </p:nvSpPr>
        <p:spPr>
          <a:xfrm>
            <a:off x="7328297" y="5252477"/>
            <a:ext cx="320514" cy="26843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93E0771-9202-8044-8F5F-07C04E0A45F1}"/>
              </a:ext>
            </a:extLst>
          </p:cNvPr>
          <p:cNvSpPr/>
          <p:nvPr/>
        </p:nvSpPr>
        <p:spPr>
          <a:xfrm>
            <a:off x="7817297" y="4336915"/>
            <a:ext cx="235602" cy="197321"/>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Arrow Connector 26">
            <a:extLst>
              <a:ext uri="{FF2B5EF4-FFF2-40B4-BE49-F238E27FC236}">
                <a16:creationId xmlns:a16="http://schemas.microsoft.com/office/drawing/2014/main" id="{D4CF3987-02C9-C84F-ADE7-265E04AC5B20}"/>
              </a:ext>
            </a:extLst>
          </p:cNvPr>
          <p:cNvCxnSpPr>
            <a:cxnSpLocks/>
          </p:cNvCxnSpPr>
          <p:nvPr/>
        </p:nvCxnSpPr>
        <p:spPr>
          <a:xfrm flipH="1">
            <a:off x="7549013" y="4843798"/>
            <a:ext cx="171232" cy="6278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A292C5D-268F-F948-82C2-115F061D340C}"/>
              </a:ext>
            </a:extLst>
          </p:cNvPr>
          <p:cNvCxnSpPr>
            <a:cxnSpLocks/>
          </p:cNvCxnSpPr>
          <p:nvPr/>
        </p:nvCxnSpPr>
        <p:spPr>
          <a:xfrm flipV="1">
            <a:off x="7870047" y="4710677"/>
            <a:ext cx="155484" cy="7473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4935CE43-2959-8D47-AC07-29A1DA14374E}"/>
                  </a:ext>
                </a:extLst>
              </p:cNvPr>
              <p:cNvSpPr/>
              <p:nvPr/>
            </p:nvSpPr>
            <p:spPr>
              <a:xfrm>
                <a:off x="7652000" y="4659127"/>
                <a:ext cx="385170" cy="291298"/>
              </a:xfrm>
              <a:prstGeom prst="rect">
                <a:avLst/>
              </a:prstGeom>
            </p:spPr>
            <p:txBody>
              <a:bodyPr wrap="none">
                <a:spAutoFit/>
              </a:bodyPr>
              <a:lstStyle/>
              <a:p>
                <a14:m>
                  <m:oMath xmlns:m="http://schemas.openxmlformats.org/officeDocument/2006/math">
                    <m:sSub>
                      <m:sSubPr>
                        <m:ctrlPr>
                          <a:rPr lang="en-US" sz="1200" i="1" dirty="0">
                            <a:latin typeface="Cambria Math" panose="02040503050406030204" pitchFamily="18" charset="0"/>
                            <a:ea typeface="Cambria Math" panose="02040503050406030204" pitchFamily="18" charset="0"/>
                          </a:rPr>
                        </m:ctrlPr>
                      </m:sSubPr>
                      <m:e>
                        <m:r>
                          <a:rPr lang="en-US" sz="1200" i="1" dirty="0">
                            <a:latin typeface="Cambria Math" panose="02040503050406030204" pitchFamily="18" charset="0"/>
                            <a:ea typeface="Cambria Math" panose="02040503050406030204" pitchFamily="18" charset="0"/>
                          </a:rPr>
                          <m:t>𝑝</m:t>
                        </m:r>
                      </m:e>
                      <m:sub>
                        <m:r>
                          <a:rPr lang="en-US" sz="1200" i="1" dirty="0">
                            <a:latin typeface="Cambria Math" panose="02040503050406030204" pitchFamily="18" charset="0"/>
                            <a:ea typeface="Cambria Math" panose="02040503050406030204" pitchFamily="18" charset="0"/>
                          </a:rPr>
                          <m:t>𝑝</m:t>
                        </m:r>
                      </m:sub>
                    </m:sSub>
                  </m:oMath>
                </a14:m>
                <a:r>
                  <a:rPr lang="en-US" sz="1200" dirty="0">
                    <a:latin typeface="Segoe UI Symbol" panose="020B0502040204020203" pitchFamily="34" charset="0"/>
                    <a:ea typeface="Segoe UI Symbol" panose="020B0502040204020203" pitchFamily="34" charset="0"/>
                  </a:rPr>
                  <a:t> </a:t>
                </a:r>
                <a:endParaRPr lang="en-US" sz="1200" dirty="0"/>
              </a:p>
            </p:txBody>
          </p:sp>
        </mc:Choice>
        <mc:Fallback xmlns="">
          <p:sp>
            <p:nvSpPr>
              <p:cNvPr id="32" name="Rectangle 31">
                <a:extLst>
                  <a:ext uri="{FF2B5EF4-FFF2-40B4-BE49-F238E27FC236}">
                    <a16:creationId xmlns:a16="http://schemas.microsoft.com/office/drawing/2014/main" id="{4935CE43-2959-8D47-AC07-29A1DA14374E}"/>
                  </a:ext>
                </a:extLst>
              </p:cNvPr>
              <p:cNvSpPr>
                <a:spLocks noRot="1" noChangeAspect="1" noMove="1" noResize="1" noEditPoints="1" noAdjustHandles="1" noChangeArrowheads="1" noChangeShapeType="1" noTextEdit="1"/>
              </p:cNvSpPr>
              <p:nvPr/>
            </p:nvSpPr>
            <p:spPr>
              <a:xfrm>
                <a:off x="7652000" y="4659127"/>
                <a:ext cx="385170" cy="291298"/>
              </a:xfrm>
              <a:prstGeom prst="rect">
                <a:avLst/>
              </a:prstGeom>
              <a:blipFill>
                <a:blip r:embed="rId8"/>
                <a:stretch>
                  <a:fillRect/>
                </a:stretch>
              </a:blipFill>
            </p:spPr>
            <p:txBody>
              <a:bodyPr/>
              <a:lstStyle/>
              <a:p>
                <a:r>
                  <a:rPr lang="en-US">
                    <a:noFill/>
                  </a:rPr>
                  <a:t> </a:t>
                </a:r>
              </a:p>
            </p:txBody>
          </p:sp>
        </mc:Fallback>
      </mc:AlternateContent>
      <p:sp>
        <p:nvSpPr>
          <p:cNvPr id="33" name="Oval 32">
            <a:extLst>
              <a:ext uri="{FF2B5EF4-FFF2-40B4-BE49-F238E27FC236}">
                <a16:creationId xmlns:a16="http://schemas.microsoft.com/office/drawing/2014/main" id="{76F46804-4595-F94B-9C5D-200079F8678A}"/>
              </a:ext>
            </a:extLst>
          </p:cNvPr>
          <p:cNvSpPr/>
          <p:nvPr/>
        </p:nvSpPr>
        <p:spPr>
          <a:xfrm>
            <a:off x="7048143" y="4678165"/>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75EC6107-1F4B-4046-A7BE-8A8F47EEF9C4}"/>
              </a:ext>
            </a:extLst>
          </p:cNvPr>
          <p:cNvSpPr/>
          <p:nvPr/>
        </p:nvSpPr>
        <p:spPr>
          <a:xfrm>
            <a:off x="7374719" y="4679276"/>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B6E93490-BE7D-FC42-824A-4B4F13D3324D}"/>
              </a:ext>
            </a:extLst>
          </p:cNvPr>
          <p:cNvSpPr/>
          <p:nvPr/>
        </p:nvSpPr>
        <p:spPr>
          <a:xfrm>
            <a:off x="7899480" y="4558303"/>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4E6E0F00-7036-2F4D-85C5-EF64DBDB3B91}"/>
              </a:ext>
            </a:extLst>
          </p:cNvPr>
          <p:cNvSpPr/>
          <p:nvPr/>
        </p:nvSpPr>
        <p:spPr>
          <a:xfrm>
            <a:off x="8327394" y="5082648"/>
            <a:ext cx="89609" cy="75049"/>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E79082C3-ED58-5D45-A959-087D8880A34A}"/>
              </a:ext>
            </a:extLst>
          </p:cNvPr>
          <p:cNvSpPr/>
          <p:nvPr/>
        </p:nvSpPr>
        <p:spPr>
          <a:xfrm>
            <a:off x="8251726" y="5386762"/>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CFE6DF24-C483-0843-892E-922E4471FA5C}"/>
              </a:ext>
            </a:extLst>
          </p:cNvPr>
          <p:cNvSpPr/>
          <p:nvPr/>
        </p:nvSpPr>
        <p:spPr>
          <a:xfrm>
            <a:off x="8636971" y="5028136"/>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E91D369F-45A3-194B-9BDA-673037BEF29B}"/>
              </a:ext>
            </a:extLst>
          </p:cNvPr>
          <p:cNvSpPr/>
          <p:nvPr/>
        </p:nvSpPr>
        <p:spPr>
          <a:xfrm>
            <a:off x="8598458" y="4863790"/>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5CEAD2F8-C138-1145-A35C-73E8BD097C66}"/>
              </a:ext>
            </a:extLst>
          </p:cNvPr>
          <p:cNvSpPr/>
          <p:nvPr/>
        </p:nvSpPr>
        <p:spPr>
          <a:xfrm>
            <a:off x="7417711" y="4380604"/>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0B232575-2403-4741-92E4-8E17209E6CAE}"/>
              </a:ext>
            </a:extLst>
          </p:cNvPr>
          <p:cNvSpPr/>
          <p:nvPr/>
        </p:nvSpPr>
        <p:spPr>
          <a:xfrm>
            <a:off x="7007075" y="4543541"/>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154E52F-1724-FB4A-B248-27B30B8EA795}"/>
              </a:ext>
            </a:extLst>
          </p:cNvPr>
          <p:cNvSpPr/>
          <p:nvPr/>
        </p:nvSpPr>
        <p:spPr>
          <a:xfrm>
            <a:off x="7028620" y="4380102"/>
            <a:ext cx="131283" cy="109952"/>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8982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297C8C-2407-6F4E-AE17-11183184E980}"/>
              </a:ext>
            </a:extLst>
          </p:cNvPr>
          <p:cNvSpPr/>
          <p:nvPr/>
        </p:nvSpPr>
        <p:spPr>
          <a:xfrm>
            <a:off x="3436883" y="693683"/>
            <a:ext cx="3478924" cy="4624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Diagram&#10;&#10;Description automatically generated">
            <a:extLst>
              <a:ext uri="{FF2B5EF4-FFF2-40B4-BE49-F238E27FC236}">
                <a16:creationId xmlns:a16="http://schemas.microsoft.com/office/drawing/2014/main" id="{1ADFD253-F3EE-5A48-96F5-D866C961A379}"/>
              </a:ext>
            </a:extLst>
          </p:cNvPr>
          <p:cNvPicPr>
            <a:picLocks noChangeAspect="1"/>
          </p:cNvPicPr>
          <p:nvPr/>
        </p:nvPicPr>
        <p:blipFill>
          <a:blip r:embed="rId2"/>
          <a:stretch>
            <a:fillRect/>
          </a:stretch>
        </p:blipFill>
        <p:spPr>
          <a:xfrm>
            <a:off x="565679" y="701656"/>
            <a:ext cx="4229276" cy="4524703"/>
          </a:xfrm>
          <a:prstGeom prst="rect">
            <a:avLst/>
          </a:prstGeom>
        </p:spPr>
      </p:pic>
      <p:pic>
        <p:nvPicPr>
          <p:cNvPr id="18" name="Picture 17" descr="A picture containing table&#10;&#10;Description automatically generated">
            <a:extLst>
              <a:ext uri="{FF2B5EF4-FFF2-40B4-BE49-F238E27FC236}">
                <a16:creationId xmlns:a16="http://schemas.microsoft.com/office/drawing/2014/main" id="{047AAD4A-B90A-CF4E-B36E-68A5CB7377BC}"/>
              </a:ext>
            </a:extLst>
          </p:cNvPr>
          <p:cNvPicPr>
            <a:picLocks noChangeAspect="1"/>
          </p:cNvPicPr>
          <p:nvPr/>
        </p:nvPicPr>
        <p:blipFill>
          <a:blip r:embed="rId3"/>
          <a:stretch>
            <a:fillRect/>
          </a:stretch>
        </p:blipFill>
        <p:spPr>
          <a:xfrm>
            <a:off x="4008251" y="2051743"/>
            <a:ext cx="4750640" cy="1856965"/>
          </a:xfrm>
          <a:prstGeom prst="rect">
            <a:avLst/>
          </a:prstGeom>
        </p:spPr>
      </p:pic>
      <p:sp>
        <p:nvSpPr>
          <p:cNvPr id="19" name="TextBox 18">
            <a:extLst>
              <a:ext uri="{FF2B5EF4-FFF2-40B4-BE49-F238E27FC236}">
                <a16:creationId xmlns:a16="http://schemas.microsoft.com/office/drawing/2014/main" id="{F3972BFD-81B0-C042-B666-1E9B2AD39906}"/>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Normal and shear stress on an arbitrary plane</a:t>
            </a:r>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C401845C-81DF-0843-AE01-BBBFA86391C0}"/>
                  </a:ext>
                </a:extLst>
              </p:cNvPr>
              <p:cNvSpPr txBox="1"/>
              <p:nvPr/>
            </p:nvSpPr>
            <p:spPr>
              <a:xfrm>
                <a:off x="1912703" y="3877774"/>
                <a:ext cx="9144000" cy="369332"/>
              </a:xfrm>
              <a:prstGeom prst="rect">
                <a:avLst/>
              </a:prstGeom>
              <a:noFill/>
            </p:spPr>
            <p:txBody>
              <a:bodyPr wrap="square" rtlCol="0">
                <a:spAutoFit/>
              </a:bodyPr>
              <a:lstStyle/>
              <a:p>
                <a:pPr algn="ctr"/>
                <a:r>
                  <a:rPr lang="en-US" dirty="0">
                    <a:latin typeface="Segoe UI Symbol" panose="020B0502040204020203" pitchFamily="34" charset="0"/>
                    <a:ea typeface="Segoe UI Symbol" panose="020B0502040204020203" pitchFamily="34" charset="0"/>
                  </a:rPr>
                  <a:t>(Here, we neglect </a:t>
                </a:r>
                <a14:m>
                  <m:oMath xmlns:m="http://schemas.openxmlformats.org/officeDocument/2006/math">
                    <m:sSub>
                      <m:sSubPr>
                        <m:ctrlPr>
                          <a:rPr lang="en-US" i="1" smtClean="0">
                            <a:latin typeface="Cambria Math" panose="02040503050406030204" pitchFamily="18" charset="0"/>
                            <a:ea typeface="Segoe UI Symbol" panose="020B0502040204020203" pitchFamily="34" charset="0"/>
                          </a:rPr>
                        </m:ctrlPr>
                      </m:sSubPr>
                      <m:e>
                        <m:r>
                          <m:rPr>
                            <m:sty m:val="p"/>
                          </m:rPr>
                          <a:rPr lang="en-US" i="0" smtClean="0">
                            <a:latin typeface="Cambria Math" panose="02040503050406030204" pitchFamily="18" charset="0"/>
                            <a:ea typeface="Cambria Math" panose="02040503050406030204" pitchFamily="18" charset="0"/>
                          </a:rPr>
                          <m:t>σ</m:t>
                        </m:r>
                      </m:e>
                      <m:sub>
                        <m:r>
                          <a:rPr lang="en-US" b="0" i="0" smtClean="0">
                            <a:latin typeface="Cambria Math" panose="02040503050406030204" pitchFamily="18" charset="0"/>
                            <a:ea typeface="Segoe UI Symbol" panose="020B0502040204020203" pitchFamily="34" charset="0"/>
                          </a:rPr>
                          <m:t>2</m:t>
                        </m:r>
                      </m:sub>
                    </m:sSub>
                  </m:oMath>
                </a14:m>
                <a:r>
                  <a:rPr lang="en-US" dirty="0">
                    <a:latin typeface="Segoe UI Symbol" panose="020B0502040204020203" pitchFamily="34" charset="0"/>
                    <a:ea typeface="Segoe UI Symbol" panose="020B0502040204020203" pitchFamily="34" charset="0"/>
                  </a:rPr>
                  <a:t>) </a:t>
                </a:r>
              </a:p>
            </p:txBody>
          </p:sp>
        </mc:Choice>
        <mc:Fallback xmlns="">
          <p:sp>
            <p:nvSpPr>
              <p:cNvPr id="20" name="TextBox 19">
                <a:extLst>
                  <a:ext uri="{FF2B5EF4-FFF2-40B4-BE49-F238E27FC236}">
                    <a16:creationId xmlns:a16="http://schemas.microsoft.com/office/drawing/2014/main" id="{C401845C-81DF-0843-AE01-BBBFA86391C0}"/>
                  </a:ext>
                </a:extLst>
              </p:cNvPr>
              <p:cNvSpPr txBox="1">
                <a:spLocks noRot="1" noChangeAspect="1" noMove="1" noResize="1" noEditPoints="1" noAdjustHandles="1" noChangeArrowheads="1" noChangeShapeType="1" noTextEdit="1"/>
              </p:cNvSpPr>
              <p:nvPr/>
            </p:nvSpPr>
            <p:spPr>
              <a:xfrm>
                <a:off x="1912703" y="3877774"/>
                <a:ext cx="9144000" cy="369332"/>
              </a:xfrm>
              <a:prstGeom prst="rect">
                <a:avLst/>
              </a:prstGeom>
              <a:blipFill>
                <a:blip r:embed="rId4"/>
                <a:stretch>
                  <a:fillRect t="-6667" b="-26667"/>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8D12226E-6D83-4347-95A5-40188B47DD0F}"/>
              </a:ext>
            </a:extLst>
          </p:cNvPr>
          <p:cNvSpPr txBox="1"/>
          <p:nvPr/>
        </p:nvSpPr>
        <p:spPr>
          <a:xfrm>
            <a:off x="-1988905" y="5119903"/>
            <a:ext cx="9144000" cy="646331"/>
          </a:xfrm>
          <a:prstGeom prst="rect">
            <a:avLst/>
          </a:prstGeom>
          <a:noFill/>
        </p:spPr>
        <p:txBody>
          <a:bodyPr wrap="square" rtlCol="0">
            <a:spAutoFit/>
          </a:bodyPr>
          <a:lstStyle/>
          <a:p>
            <a:pPr algn="ctr"/>
            <a:r>
              <a:rPr lang="en-US" dirty="0">
                <a:latin typeface="Segoe UI Symbol" panose="020B0502040204020203" pitchFamily="34" charset="0"/>
                <a:ea typeface="Segoe UI Symbol" panose="020B0502040204020203" pitchFamily="34" charset="0"/>
              </a:rPr>
              <a:t>Note: Two planes of maximum shear stress</a:t>
            </a:r>
          </a:p>
          <a:p>
            <a:pPr algn="ctr"/>
            <a:r>
              <a:rPr lang="en-US" dirty="0">
                <a:latin typeface="Segoe UI Symbol" panose="020B0502040204020203" pitchFamily="34" charset="0"/>
                <a:ea typeface="Segoe UI Symbol" panose="020B0502040204020203" pitchFamily="34" charset="0"/>
              </a:rPr>
              <a:t>(= conjugate faults)</a:t>
            </a:r>
          </a:p>
        </p:txBody>
      </p:sp>
      <p:sp>
        <p:nvSpPr>
          <p:cNvPr id="8" name="TextBox 7">
            <a:extLst>
              <a:ext uri="{FF2B5EF4-FFF2-40B4-BE49-F238E27FC236}">
                <a16:creationId xmlns:a16="http://schemas.microsoft.com/office/drawing/2014/main" id="{C51877EF-0E68-FE49-8946-595A3A390722}"/>
              </a:ext>
            </a:extLst>
          </p:cNvPr>
          <p:cNvSpPr txBox="1"/>
          <p:nvPr/>
        </p:nvSpPr>
        <p:spPr>
          <a:xfrm>
            <a:off x="5185554" y="1834694"/>
            <a:ext cx="5668885" cy="323165"/>
          </a:xfrm>
          <a:prstGeom prst="rect">
            <a:avLst/>
          </a:prstGeom>
          <a:noFill/>
        </p:spPr>
        <p:txBody>
          <a:bodyPr wrap="square" rtlCol="0">
            <a:spAutoFit/>
          </a:bodyPr>
          <a:lstStyle/>
          <a:p>
            <a:pPr algn="ctr"/>
            <a:r>
              <a:rPr lang="en-US" sz="1500" dirty="0">
                <a:solidFill>
                  <a:schemeClr val="tx1">
                    <a:lumMod val="50000"/>
                    <a:lumOff val="50000"/>
                  </a:schemeClr>
                </a:solidFill>
                <a:latin typeface="Segoe UI Symbol" panose="020B0502040204020203" pitchFamily="34" charset="0"/>
                <a:ea typeface="Segoe UI Symbol" panose="020B0502040204020203" pitchFamily="34" charset="0"/>
              </a:rPr>
              <a:t>T&amp;S: </a:t>
            </a:r>
            <a:r>
              <a:rPr lang="en-US" sz="1500" dirty="0" err="1">
                <a:solidFill>
                  <a:schemeClr val="tx1">
                    <a:lumMod val="50000"/>
                    <a:lumOff val="50000"/>
                  </a:schemeClr>
                </a:solidFill>
                <a:latin typeface="Segoe UI Symbol" panose="020B0502040204020203" pitchFamily="34" charset="0"/>
                <a:ea typeface="Segoe UI Symbol" panose="020B0502040204020203" pitchFamily="34" charset="0"/>
              </a:rPr>
              <a:t>Eqs</a:t>
            </a:r>
            <a:r>
              <a:rPr lang="en-US" sz="1500" dirty="0">
                <a:solidFill>
                  <a:schemeClr val="tx1">
                    <a:lumMod val="50000"/>
                    <a:lumOff val="50000"/>
                  </a:schemeClr>
                </a:solidFill>
                <a:latin typeface="Segoe UI Symbol" panose="020B0502040204020203" pitchFamily="34" charset="0"/>
                <a:ea typeface="Segoe UI Symbol" panose="020B0502040204020203" pitchFamily="34" charset="0"/>
              </a:rPr>
              <a:t>. 2-56 – 2-58</a:t>
            </a:r>
          </a:p>
        </p:txBody>
      </p:sp>
    </p:spTree>
    <p:extLst>
      <p:ext uri="{BB962C8B-B14F-4D97-AF65-F5344CB8AC3E}">
        <p14:creationId xmlns:p14="http://schemas.microsoft.com/office/powerpoint/2010/main" val="765851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297C8C-2407-6F4E-AE17-11183184E980}"/>
              </a:ext>
            </a:extLst>
          </p:cNvPr>
          <p:cNvSpPr/>
          <p:nvPr/>
        </p:nvSpPr>
        <p:spPr>
          <a:xfrm>
            <a:off x="3436883" y="693683"/>
            <a:ext cx="3478924" cy="4624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Diagram&#10;&#10;Description automatically generated">
            <a:extLst>
              <a:ext uri="{FF2B5EF4-FFF2-40B4-BE49-F238E27FC236}">
                <a16:creationId xmlns:a16="http://schemas.microsoft.com/office/drawing/2014/main" id="{1ADFD253-F3EE-5A48-96F5-D866C961A379}"/>
              </a:ext>
            </a:extLst>
          </p:cNvPr>
          <p:cNvPicPr>
            <a:picLocks noChangeAspect="1"/>
          </p:cNvPicPr>
          <p:nvPr/>
        </p:nvPicPr>
        <p:blipFill>
          <a:blip r:embed="rId2"/>
          <a:stretch>
            <a:fillRect/>
          </a:stretch>
        </p:blipFill>
        <p:spPr>
          <a:xfrm>
            <a:off x="565679" y="701656"/>
            <a:ext cx="4229276" cy="4524703"/>
          </a:xfrm>
          <a:prstGeom prst="rect">
            <a:avLst/>
          </a:prstGeom>
        </p:spPr>
      </p:pic>
      <p:sp>
        <p:nvSpPr>
          <p:cNvPr id="19" name="TextBox 18">
            <a:extLst>
              <a:ext uri="{FF2B5EF4-FFF2-40B4-BE49-F238E27FC236}">
                <a16:creationId xmlns:a16="http://schemas.microsoft.com/office/drawing/2014/main" id="{F3972BFD-81B0-C042-B666-1E9B2AD39906}"/>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Normal and shear stress on an arbitrary plane</a:t>
            </a:r>
          </a:p>
        </p:txBody>
      </p:sp>
      <p:sp>
        <p:nvSpPr>
          <p:cNvPr id="8" name="TextBox 7">
            <a:extLst>
              <a:ext uri="{FF2B5EF4-FFF2-40B4-BE49-F238E27FC236}">
                <a16:creationId xmlns:a16="http://schemas.microsoft.com/office/drawing/2014/main" id="{C4C3184C-837B-FD41-A1E0-4A79A838E277}"/>
              </a:ext>
            </a:extLst>
          </p:cNvPr>
          <p:cNvSpPr txBox="1"/>
          <p:nvPr/>
        </p:nvSpPr>
        <p:spPr>
          <a:xfrm>
            <a:off x="128363" y="6053451"/>
            <a:ext cx="9144000" cy="538609"/>
          </a:xfrm>
          <a:prstGeom prst="rect">
            <a:avLst/>
          </a:prstGeom>
          <a:noFill/>
        </p:spPr>
        <p:txBody>
          <a:bodyPr wrap="square" rtlCol="0">
            <a:spAutoFit/>
          </a:bodyPr>
          <a:lstStyle/>
          <a:p>
            <a:pPr algn="ctr"/>
            <a:r>
              <a:rPr lang="en-US" sz="2900" b="1" dirty="0">
                <a:latin typeface="Segoe UI Symbol" panose="020B0502040204020203" pitchFamily="34" charset="0"/>
                <a:ea typeface="Segoe UI Symbol" panose="020B0502040204020203" pitchFamily="34" charset="0"/>
              </a:rPr>
              <a:t>How can we combine this with faulting criteria?</a:t>
            </a:r>
          </a:p>
        </p:txBody>
      </p:sp>
      <p:pic>
        <p:nvPicPr>
          <p:cNvPr id="9" name="Picture 8" descr="A picture containing table&#10;&#10;Description automatically generated">
            <a:extLst>
              <a:ext uri="{FF2B5EF4-FFF2-40B4-BE49-F238E27FC236}">
                <a16:creationId xmlns:a16="http://schemas.microsoft.com/office/drawing/2014/main" id="{7520FB3C-1C94-7A4C-8C7A-3D51C80DC158}"/>
              </a:ext>
            </a:extLst>
          </p:cNvPr>
          <p:cNvPicPr>
            <a:picLocks noChangeAspect="1"/>
          </p:cNvPicPr>
          <p:nvPr/>
        </p:nvPicPr>
        <p:blipFill>
          <a:blip r:embed="rId3"/>
          <a:stretch>
            <a:fillRect/>
          </a:stretch>
        </p:blipFill>
        <p:spPr>
          <a:xfrm>
            <a:off x="4008251" y="2051743"/>
            <a:ext cx="4750640" cy="1856965"/>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E8627FA-4A3F-EA48-85E5-98428270A786}"/>
                  </a:ext>
                </a:extLst>
              </p:cNvPr>
              <p:cNvSpPr txBox="1"/>
              <p:nvPr/>
            </p:nvSpPr>
            <p:spPr>
              <a:xfrm>
                <a:off x="1912703" y="3877774"/>
                <a:ext cx="9144000" cy="369332"/>
              </a:xfrm>
              <a:prstGeom prst="rect">
                <a:avLst/>
              </a:prstGeom>
              <a:noFill/>
            </p:spPr>
            <p:txBody>
              <a:bodyPr wrap="square" rtlCol="0">
                <a:spAutoFit/>
              </a:bodyPr>
              <a:lstStyle/>
              <a:p>
                <a:pPr algn="ctr"/>
                <a:r>
                  <a:rPr lang="en-US" dirty="0">
                    <a:latin typeface="Segoe UI Symbol" panose="020B0502040204020203" pitchFamily="34" charset="0"/>
                    <a:ea typeface="Segoe UI Symbol" panose="020B0502040204020203" pitchFamily="34" charset="0"/>
                  </a:rPr>
                  <a:t>(Here, we neglect </a:t>
                </a:r>
                <a14:m>
                  <m:oMath xmlns:m="http://schemas.openxmlformats.org/officeDocument/2006/math">
                    <m:sSub>
                      <m:sSubPr>
                        <m:ctrlPr>
                          <a:rPr lang="en-US" i="1" smtClean="0">
                            <a:latin typeface="Cambria Math" panose="02040503050406030204" pitchFamily="18" charset="0"/>
                            <a:ea typeface="Segoe UI Symbol" panose="020B0502040204020203" pitchFamily="34" charset="0"/>
                          </a:rPr>
                        </m:ctrlPr>
                      </m:sSubPr>
                      <m:e>
                        <m:r>
                          <m:rPr>
                            <m:sty m:val="p"/>
                          </m:rPr>
                          <a:rPr lang="en-US" i="0" smtClean="0">
                            <a:latin typeface="Cambria Math" panose="02040503050406030204" pitchFamily="18" charset="0"/>
                            <a:ea typeface="Cambria Math" panose="02040503050406030204" pitchFamily="18" charset="0"/>
                          </a:rPr>
                          <m:t>σ</m:t>
                        </m:r>
                      </m:e>
                      <m:sub>
                        <m:r>
                          <a:rPr lang="en-US" b="0" i="0" smtClean="0">
                            <a:latin typeface="Cambria Math" panose="02040503050406030204" pitchFamily="18" charset="0"/>
                            <a:ea typeface="Segoe UI Symbol" panose="020B0502040204020203" pitchFamily="34" charset="0"/>
                          </a:rPr>
                          <m:t>2</m:t>
                        </m:r>
                      </m:sub>
                    </m:sSub>
                  </m:oMath>
                </a14:m>
                <a:r>
                  <a:rPr lang="en-US" dirty="0">
                    <a:latin typeface="Segoe UI Symbol" panose="020B0502040204020203" pitchFamily="34" charset="0"/>
                    <a:ea typeface="Segoe UI Symbol" panose="020B0502040204020203" pitchFamily="34" charset="0"/>
                  </a:rPr>
                  <a:t>) </a:t>
                </a:r>
              </a:p>
            </p:txBody>
          </p:sp>
        </mc:Choice>
        <mc:Fallback xmlns="">
          <p:sp>
            <p:nvSpPr>
              <p:cNvPr id="10" name="TextBox 9">
                <a:extLst>
                  <a:ext uri="{FF2B5EF4-FFF2-40B4-BE49-F238E27FC236}">
                    <a16:creationId xmlns:a16="http://schemas.microsoft.com/office/drawing/2014/main" id="{FE8627FA-4A3F-EA48-85E5-98428270A786}"/>
                  </a:ext>
                </a:extLst>
              </p:cNvPr>
              <p:cNvSpPr txBox="1">
                <a:spLocks noRot="1" noChangeAspect="1" noMove="1" noResize="1" noEditPoints="1" noAdjustHandles="1" noChangeArrowheads="1" noChangeShapeType="1" noTextEdit="1"/>
              </p:cNvSpPr>
              <p:nvPr/>
            </p:nvSpPr>
            <p:spPr>
              <a:xfrm>
                <a:off x="1912703" y="3877774"/>
                <a:ext cx="9144000" cy="369332"/>
              </a:xfrm>
              <a:prstGeom prst="rect">
                <a:avLst/>
              </a:prstGeom>
              <a:blipFill>
                <a:blip r:embed="rId4"/>
                <a:stretch>
                  <a:fillRect t="-6667" b="-26667"/>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AD81BD96-5582-7242-95EE-18CEF415FDA1}"/>
              </a:ext>
            </a:extLst>
          </p:cNvPr>
          <p:cNvSpPr txBox="1"/>
          <p:nvPr/>
        </p:nvSpPr>
        <p:spPr>
          <a:xfrm>
            <a:off x="5185554" y="1834694"/>
            <a:ext cx="5668885" cy="323165"/>
          </a:xfrm>
          <a:prstGeom prst="rect">
            <a:avLst/>
          </a:prstGeom>
          <a:noFill/>
        </p:spPr>
        <p:txBody>
          <a:bodyPr wrap="square" rtlCol="0">
            <a:spAutoFit/>
          </a:bodyPr>
          <a:lstStyle/>
          <a:p>
            <a:pPr algn="ctr"/>
            <a:r>
              <a:rPr lang="en-US" sz="1500" dirty="0">
                <a:solidFill>
                  <a:schemeClr val="tx1">
                    <a:lumMod val="50000"/>
                    <a:lumOff val="50000"/>
                  </a:schemeClr>
                </a:solidFill>
                <a:latin typeface="Segoe UI Symbol" panose="020B0502040204020203" pitchFamily="34" charset="0"/>
                <a:ea typeface="Segoe UI Symbol" panose="020B0502040204020203" pitchFamily="34" charset="0"/>
              </a:rPr>
              <a:t>T&amp;S: </a:t>
            </a:r>
            <a:r>
              <a:rPr lang="en-US" sz="1500" dirty="0" err="1">
                <a:solidFill>
                  <a:schemeClr val="tx1">
                    <a:lumMod val="50000"/>
                    <a:lumOff val="50000"/>
                  </a:schemeClr>
                </a:solidFill>
                <a:latin typeface="Segoe UI Symbol" panose="020B0502040204020203" pitchFamily="34" charset="0"/>
                <a:ea typeface="Segoe UI Symbol" panose="020B0502040204020203" pitchFamily="34" charset="0"/>
              </a:rPr>
              <a:t>Eqs</a:t>
            </a:r>
            <a:r>
              <a:rPr lang="en-US" sz="1500" dirty="0">
                <a:solidFill>
                  <a:schemeClr val="tx1">
                    <a:lumMod val="50000"/>
                    <a:lumOff val="50000"/>
                  </a:schemeClr>
                </a:solidFill>
                <a:latin typeface="Segoe UI Symbol" panose="020B0502040204020203" pitchFamily="34" charset="0"/>
                <a:ea typeface="Segoe UI Symbol" panose="020B0502040204020203" pitchFamily="34" charset="0"/>
              </a:rPr>
              <a:t>. 2-56 – 2-58</a:t>
            </a:r>
          </a:p>
        </p:txBody>
      </p:sp>
      <p:sp>
        <p:nvSpPr>
          <p:cNvPr id="12" name="TextBox 11">
            <a:extLst>
              <a:ext uri="{FF2B5EF4-FFF2-40B4-BE49-F238E27FC236}">
                <a16:creationId xmlns:a16="http://schemas.microsoft.com/office/drawing/2014/main" id="{0AA56E8E-82F3-E546-9934-02F1D88321B0}"/>
              </a:ext>
            </a:extLst>
          </p:cNvPr>
          <p:cNvSpPr txBox="1"/>
          <p:nvPr/>
        </p:nvSpPr>
        <p:spPr>
          <a:xfrm>
            <a:off x="-1988905" y="5119903"/>
            <a:ext cx="9144000" cy="646331"/>
          </a:xfrm>
          <a:prstGeom prst="rect">
            <a:avLst/>
          </a:prstGeom>
          <a:noFill/>
        </p:spPr>
        <p:txBody>
          <a:bodyPr wrap="square" rtlCol="0">
            <a:spAutoFit/>
          </a:bodyPr>
          <a:lstStyle/>
          <a:p>
            <a:pPr algn="ctr"/>
            <a:r>
              <a:rPr lang="en-US" dirty="0">
                <a:latin typeface="Segoe UI Symbol" panose="020B0502040204020203" pitchFamily="34" charset="0"/>
                <a:ea typeface="Segoe UI Symbol" panose="020B0502040204020203" pitchFamily="34" charset="0"/>
              </a:rPr>
              <a:t>Note: Two planes of maximum shear stress</a:t>
            </a:r>
          </a:p>
          <a:p>
            <a:pPr algn="ctr"/>
            <a:r>
              <a:rPr lang="en-US" dirty="0">
                <a:latin typeface="Segoe UI Symbol" panose="020B0502040204020203" pitchFamily="34" charset="0"/>
                <a:ea typeface="Segoe UI Symbol" panose="020B0502040204020203" pitchFamily="34" charset="0"/>
              </a:rPr>
              <a:t>(= conjugate faults)</a:t>
            </a:r>
          </a:p>
        </p:txBody>
      </p:sp>
    </p:spTree>
    <p:extLst>
      <p:ext uri="{BB962C8B-B14F-4D97-AF65-F5344CB8AC3E}">
        <p14:creationId xmlns:p14="http://schemas.microsoft.com/office/powerpoint/2010/main" val="3100938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Diagram&#10;&#10;Description automatically generated">
            <a:extLst>
              <a:ext uri="{FF2B5EF4-FFF2-40B4-BE49-F238E27FC236}">
                <a16:creationId xmlns:a16="http://schemas.microsoft.com/office/drawing/2014/main" id="{F8414D13-029E-3D4B-8742-BC7112F6454E}"/>
              </a:ext>
            </a:extLst>
          </p:cNvPr>
          <p:cNvPicPr>
            <a:picLocks noChangeAspect="1"/>
          </p:cNvPicPr>
          <p:nvPr/>
        </p:nvPicPr>
        <p:blipFill>
          <a:blip r:embed="rId2"/>
          <a:stretch>
            <a:fillRect/>
          </a:stretch>
        </p:blipFill>
        <p:spPr>
          <a:xfrm>
            <a:off x="1303940" y="714703"/>
            <a:ext cx="6840920" cy="3825515"/>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b="1" dirty="0">
                <a:latin typeface="Segoe UI Symbol" panose="020B0502040204020203" pitchFamily="34" charset="0"/>
                <a:ea typeface="Segoe UI Symbol" panose="020B0502040204020203" pitchFamily="34" charset="0"/>
              </a:rPr>
              <a:t>Using a Mohr’s Circle diagram!</a:t>
            </a:r>
          </a:p>
        </p:txBody>
      </p:sp>
      <p:pic>
        <p:nvPicPr>
          <p:cNvPr id="6" name="Picture 5" descr="A picture containing table&#10;&#10;Description automatically generated">
            <a:extLst>
              <a:ext uri="{FF2B5EF4-FFF2-40B4-BE49-F238E27FC236}">
                <a16:creationId xmlns:a16="http://schemas.microsoft.com/office/drawing/2014/main" id="{3A10A0A7-847D-4E48-8E32-F840C6993FA7}"/>
              </a:ext>
            </a:extLst>
          </p:cNvPr>
          <p:cNvPicPr>
            <a:picLocks noChangeAspect="1"/>
          </p:cNvPicPr>
          <p:nvPr/>
        </p:nvPicPr>
        <p:blipFill>
          <a:blip r:embed="rId3"/>
          <a:stretch>
            <a:fillRect/>
          </a:stretch>
        </p:blipFill>
        <p:spPr>
          <a:xfrm>
            <a:off x="2253940" y="4640110"/>
            <a:ext cx="4505487" cy="1761138"/>
          </a:xfrm>
          <a:prstGeom prst="rect">
            <a:avLst/>
          </a:prstGeom>
        </p:spPr>
      </p:pic>
      <p:sp>
        <p:nvSpPr>
          <p:cNvPr id="7" name="TextBox 6">
            <a:extLst>
              <a:ext uri="{FF2B5EF4-FFF2-40B4-BE49-F238E27FC236}">
                <a16:creationId xmlns:a16="http://schemas.microsoft.com/office/drawing/2014/main" id="{E2928B56-45FE-D741-A75E-88E8F4845B72}"/>
              </a:ext>
            </a:extLst>
          </p:cNvPr>
          <p:cNvSpPr txBox="1"/>
          <p:nvPr/>
        </p:nvSpPr>
        <p:spPr>
          <a:xfrm>
            <a:off x="7099627" y="803365"/>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047244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Diagram&#10;&#10;Description automatically generated">
            <a:extLst>
              <a:ext uri="{FF2B5EF4-FFF2-40B4-BE49-F238E27FC236}">
                <a16:creationId xmlns:a16="http://schemas.microsoft.com/office/drawing/2014/main" id="{F8414D13-029E-3D4B-8742-BC7112F6454E}"/>
              </a:ext>
            </a:extLst>
          </p:cNvPr>
          <p:cNvPicPr>
            <a:picLocks noChangeAspect="1"/>
          </p:cNvPicPr>
          <p:nvPr/>
        </p:nvPicPr>
        <p:blipFill>
          <a:blip r:embed="rId2"/>
          <a:stretch>
            <a:fillRect/>
          </a:stretch>
        </p:blipFill>
        <p:spPr>
          <a:xfrm>
            <a:off x="1303940" y="714703"/>
            <a:ext cx="6840920" cy="3825515"/>
          </a:xfrm>
          <a:prstGeom prst="rect">
            <a:avLst/>
          </a:prstGeom>
        </p:spPr>
      </p:pic>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0ECFBB9-FD55-5F43-B55C-62DE4D4F5CBA}"/>
                  </a:ext>
                </a:extLst>
              </p:cNvPr>
              <p:cNvSpPr txBox="1"/>
              <p:nvPr/>
            </p:nvSpPr>
            <p:spPr>
              <a:xfrm>
                <a:off x="225970" y="4716312"/>
                <a:ext cx="9144000" cy="1215717"/>
              </a:xfrm>
              <a:prstGeom prst="rect">
                <a:avLst/>
              </a:prstGeom>
              <a:noFill/>
            </p:spPr>
            <p:txBody>
              <a:bodyPr wrap="square" rtlCol="0">
                <a:spAutoFit/>
              </a:bodyPr>
              <a:lstStyle/>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Circle shows normal and shear stress dependence on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i="0" smtClean="0">
                            <a:latin typeface="Cambria Math" panose="02040503050406030204" pitchFamily="18" charset="0"/>
                            <a:ea typeface="Segoe UI Symbol" panose="020B0502040204020203" pitchFamily="34" charset="0"/>
                          </a:rPr>
                          <m:t>1</m:t>
                        </m:r>
                      </m:sub>
                    </m:sSub>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a:latin typeface="Cambria Math" panose="02040503050406030204" pitchFamily="18" charset="0"/>
                            <a:ea typeface="Segoe UI Symbol" panose="020B0502040204020203" pitchFamily="34" charset="0"/>
                          </a:rPr>
                          <m:t>2</m:t>
                        </m:r>
                      </m:sub>
                    </m:sSub>
                  </m:oMath>
                </a14:m>
                <a:r>
                  <a:rPr lang="en-US" sz="1900" dirty="0">
                    <a:latin typeface="Segoe UI Symbol" panose="020B0502040204020203" pitchFamily="34" charset="0"/>
                    <a:ea typeface="Segoe UI Symbol" panose="020B0502040204020203" pitchFamily="34" charset="0"/>
                  </a:rPr>
                  <a:t>, and fault angle</a:t>
                </a: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When circle overlaps, failure criterion: Failure!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endParaRPr lang="en-US" sz="1900" dirty="0">
                  <a:latin typeface="Segoe UI Symbol" panose="020B0502040204020203" pitchFamily="34" charset="0"/>
                  <a:ea typeface="Segoe UI Symbol" panose="020B0502040204020203" pitchFamily="34" charset="0"/>
                </a:endParaRPr>
              </a:p>
            </p:txBody>
          </p:sp>
        </mc:Choice>
        <mc:Fallback xmlns="">
          <p:sp>
            <p:nvSpPr>
              <p:cNvPr id="11" name="TextBox 10">
                <a:extLst>
                  <a:ext uri="{FF2B5EF4-FFF2-40B4-BE49-F238E27FC236}">
                    <a16:creationId xmlns:a16="http://schemas.microsoft.com/office/drawing/2014/main" id="{E0ECFBB9-FD55-5F43-B55C-62DE4D4F5CBA}"/>
                  </a:ext>
                </a:extLst>
              </p:cNvPr>
              <p:cNvSpPr txBox="1">
                <a:spLocks noRot="1" noChangeAspect="1" noMove="1" noResize="1" noEditPoints="1" noAdjustHandles="1" noChangeArrowheads="1" noChangeShapeType="1" noTextEdit="1"/>
              </p:cNvSpPr>
              <p:nvPr/>
            </p:nvSpPr>
            <p:spPr>
              <a:xfrm>
                <a:off x="225970" y="4716312"/>
                <a:ext cx="9144000" cy="1215717"/>
              </a:xfrm>
              <a:prstGeom prst="rect">
                <a:avLst/>
              </a:prstGeom>
              <a:blipFill>
                <a:blip r:embed="rId3"/>
                <a:stretch>
                  <a:fillRect l="-555" t="-2062"/>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3D8BE7E5-8EC9-7746-B8CC-1D172882794D}"/>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p:sp>
        <p:nvSpPr>
          <p:cNvPr id="6" name="TextBox 5">
            <a:extLst>
              <a:ext uri="{FF2B5EF4-FFF2-40B4-BE49-F238E27FC236}">
                <a16:creationId xmlns:a16="http://schemas.microsoft.com/office/drawing/2014/main" id="{49F7D8F1-5ED9-1E4D-86D8-11015C062379}"/>
              </a:ext>
            </a:extLst>
          </p:cNvPr>
          <p:cNvSpPr txBox="1"/>
          <p:nvPr/>
        </p:nvSpPr>
        <p:spPr>
          <a:xfrm>
            <a:off x="7099627" y="803365"/>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157540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Diagram&#10;&#10;Description automatically generated">
            <a:extLst>
              <a:ext uri="{FF2B5EF4-FFF2-40B4-BE49-F238E27FC236}">
                <a16:creationId xmlns:a16="http://schemas.microsoft.com/office/drawing/2014/main" id="{F8414D13-029E-3D4B-8742-BC7112F6454E}"/>
              </a:ext>
            </a:extLst>
          </p:cNvPr>
          <p:cNvPicPr>
            <a:picLocks noChangeAspect="1"/>
          </p:cNvPicPr>
          <p:nvPr/>
        </p:nvPicPr>
        <p:blipFill>
          <a:blip r:embed="rId2"/>
          <a:stretch>
            <a:fillRect/>
          </a:stretch>
        </p:blipFill>
        <p:spPr>
          <a:xfrm>
            <a:off x="1303940" y="714703"/>
            <a:ext cx="6840920" cy="3825515"/>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0ECFBB9-FD55-5F43-B55C-62DE4D4F5CBA}"/>
                  </a:ext>
                </a:extLst>
              </p:cNvPr>
              <p:cNvSpPr txBox="1"/>
              <p:nvPr/>
            </p:nvSpPr>
            <p:spPr>
              <a:xfrm>
                <a:off x="225970" y="4716312"/>
                <a:ext cx="9144000" cy="2185214"/>
              </a:xfrm>
              <a:prstGeom prst="rect">
                <a:avLst/>
              </a:prstGeom>
              <a:noFill/>
            </p:spPr>
            <p:txBody>
              <a:bodyPr wrap="square" rtlCol="0">
                <a:spAutoFit/>
              </a:bodyPr>
              <a:lstStyle/>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Circle shows normal and shear stress dependence on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i="0" smtClean="0">
                            <a:latin typeface="Cambria Math" panose="02040503050406030204" pitchFamily="18" charset="0"/>
                            <a:ea typeface="Segoe UI Symbol" panose="020B0502040204020203" pitchFamily="34" charset="0"/>
                          </a:rPr>
                          <m:t>1</m:t>
                        </m:r>
                      </m:sub>
                    </m:sSub>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a:latin typeface="Cambria Math" panose="02040503050406030204" pitchFamily="18" charset="0"/>
                            <a:ea typeface="Segoe UI Symbol" panose="020B0502040204020203" pitchFamily="34" charset="0"/>
                          </a:rPr>
                          <m:t>2</m:t>
                        </m:r>
                      </m:sub>
                    </m:sSub>
                  </m:oMath>
                </a14:m>
                <a:r>
                  <a:rPr lang="en-US" sz="1900" dirty="0">
                    <a:latin typeface="Segoe UI Symbol" panose="020B0502040204020203" pitchFamily="34" charset="0"/>
                    <a:ea typeface="Segoe UI Symbol" panose="020B0502040204020203" pitchFamily="34" charset="0"/>
                  </a:rPr>
                  <a:t>, and fault angle</a:t>
                </a: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When circle overlaps, failure criterion: Failure!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r>
                  <a:rPr lang="en-US" sz="1900" dirty="0">
                    <a:latin typeface="Segoe UI Symbol" panose="020B0502040204020203" pitchFamily="34" charset="0"/>
                    <a:ea typeface="Segoe UI Symbol" panose="020B0502040204020203" pitchFamily="34" charset="0"/>
                  </a:rPr>
                  <a:t>Also:</a:t>
                </a:r>
              </a:p>
              <a:p>
                <a:pPr marL="342900" indent="-34290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Shear fractures form at &lt; 45</a:t>
                </a:r>
                <a14:m>
                  <m:oMath xmlns:m="http://schemas.openxmlformats.org/officeDocument/2006/math">
                    <m:r>
                      <a:rPr lang="en-US" sz="1900" i="1">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from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a:latin typeface="Cambria Math" panose="02040503050406030204" pitchFamily="18" charset="0"/>
                            <a:ea typeface="Cambria Math" panose="02040503050406030204" pitchFamily="18" charset="0"/>
                          </a:rPr>
                          <m:t>σ</m:t>
                        </m:r>
                      </m:e>
                      <m:sub>
                        <m:r>
                          <a:rPr lang="en-US" sz="1900">
                            <a:latin typeface="Cambria Math" panose="02040503050406030204" pitchFamily="18" charset="0"/>
                            <a:ea typeface="Segoe UI Symbol" panose="020B0502040204020203" pitchFamily="34" charset="0"/>
                          </a:rPr>
                          <m:t>1</m:t>
                        </m:r>
                      </m:sub>
                    </m:sSub>
                  </m:oMath>
                </a14:m>
                <a:endParaRPr lang="en-US" sz="19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14:m>
                  <m:oMath xmlns:m="http://schemas.openxmlformats.org/officeDocument/2006/math">
                    <m:r>
                      <m:rPr>
                        <m:sty m:val="p"/>
                      </m:rPr>
                      <a:rPr lang="el-GR" sz="1900" i="1" smtClean="0">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 (a material property related) to </a:t>
                </a:r>
                <a14:m>
                  <m:oMath xmlns:m="http://schemas.openxmlformats.org/officeDocument/2006/math">
                    <m:r>
                      <a:rPr lang="en-US" sz="1900" i="1" smtClean="0">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r>
                      <a:rPr lang="en-US" sz="1900" b="0" i="0" smtClean="0">
                        <a:latin typeface="Cambria Math" panose="02040503050406030204" pitchFamily="18" charset="0"/>
                        <a:ea typeface="Cambria Math" panose="02040503050406030204" pitchFamily="18" charset="0"/>
                      </a:rPr>
                      <m:t>     </m:t>
                    </m:r>
                    <m:r>
                      <a:rPr lang="en-US" sz="1900" i="1">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 </a:t>
                </a:r>
                <a14:m>
                  <m:oMath xmlns:m="http://schemas.openxmlformats.org/officeDocument/2006/math">
                    <m:r>
                      <m:rPr>
                        <m:sty m:val="p"/>
                      </m:rPr>
                      <a:rPr lang="el-GR" sz="1900" i="1">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/2 + 45</a:t>
                </a:r>
                <a14:m>
                  <m:oMath xmlns:m="http://schemas.openxmlformats.org/officeDocument/2006/math">
                    <m:r>
                      <a:rPr lang="en-US" sz="1900" i="1" smtClean="0">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a:t>
                </a:r>
              </a:p>
              <a:p>
                <a:endParaRPr lang="en-US" sz="1900" dirty="0">
                  <a:latin typeface="Segoe UI Symbol" panose="020B0502040204020203" pitchFamily="34" charset="0"/>
                  <a:ea typeface="Segoe UI Symbol" panose="020B0502040204020203" pitchFamily="34" charset="0"/>
                </a:endParaRPr>
              </a:p>
            </p:txBody>
          </p:sp>
        </mc:Choice>
        <mc:Fallback xmlns="">
          <p:sp>
            <p:nvSpPr>
              <p:cNvPr id="11" name="TextBox 10">
                <a:extLst>
                  <a:ext uri="{FF2B5EF4-FFF2-40B4-BE49-F238E27FC236}">
                    <a16:creationId xmlns:a16="http://schemas.microsoft.com/office/drawing/2014/main" id="{E0ECFBB9-FD55-5F43-B55C-62DE4D4F5CBA}"/>
                  </a:ext>
                </a:extLst>
              </p:cNvPr>
              <p:cNvSpPr txBox="1">
                <a:spLocks noRot="1" noChangeAspect="1" noMove="1" noResize="1" noEditPoints="1" noAdjustHandles="1" noChangeArrowheads="1" noChangeShapeType="1" noTextEdit="1"/>
              </p:cNvSpPr>
              <p:nvPr/>
            </p:nvSpPr>
            <p:spPr>
              <a:xfrm>
                <a:off x="225970" y="4716312"/>
                <a:ext cx="9144000" cy="2185214"/>
              </a:xfrm>
              <a:prstGeom prst="rect">
                <a:avLst/>
              </a:prstGeom>
              <a:blipFill>
                <a:blip r:embed="rId3"/>
                <a:stretch>
                  <a:fillRect l="-555" t="-1156"/>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19123556-E7C7-4C44-9CA3-DAA8335A160B}"/>
              </a:ext>
            </a:extLst>
          </p:cNvPr>
          <p:cNvSpPr txBox="1"/>
          <p:nvPr/>
        </p:nvSpPr>
        <p:spPr>
          <a:xfrm>
            <a:off x="7099627" y="803365"/>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6140989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Diagram&#10;&#10;Description automatically generated">
            <a:extLst>
              <a:ext uri="{FF2B5EF4-FFF2-40B4-BE49-F238E27FC236}">
                <a16:creationId xmlns:a16="http://schemas.microsoft.com/office/drawing/2014/main" id="{F8414D13-029E-3D4B-8742-BC7112F6454E}"/>
              </a:ext>
            </a:extLst>
          </p:cNvPr>
          <p:cNvPicPr>
            <a:picLocks noChangeAspect="1"/>
          </p:cNvPicPr>
          <p:nvPr/>
        </p:nvPicPr>
        <p:blipFill>
          <a:blip r:embed="rId3"/>
          <a:stretch>
            <a:fillRect/>
          </a:stretch>
        </p:blipFill>
        <p:spPr>
          <a:xfrm>
            <a:off x="1303940" y="714703"/>
            <a:ext cx="6840920" cy="3825515"/>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0ECFBB9-FD55-5F43-B55C-62DE4D4F5CBA}"/>
                  </a:ext>
                </a:extLst>
              </p:cNvPr>
              <p:cNvSpPr txBox="1"/>
              <p:nvPr/>
            </p:nvSpPr>
            <p:spPr>
              <a:xfrm>
                <a:off x="225970" y="4716312"/>
                <a:ext cx="9144000" cy="2015936"/>
              </a:xfrm>
              <a:prstGeom prst="rect">
                <a:avLst/>
              </a:prstGeom>
              <a:noFill/>
            </p:spPr>
            <p:txBody>
              <a:bodyPr wrap="square" rtlCol="0">
                <a:spAutoFit/>
              </a:bodyPr>
              <a:lstStyle/>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Circle shows normal and shear stress dependence on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i="0" smtClean="0">
                            <a:latin typeface="Cambria Math" panose="02040503050406030204" pitchFamily="18" charset="0"/>
                            <a:ea typeface="Segoe UI Symbol" panose="020B0502040204020203" pitchFamily="34" charset="0"/>
                          </a:rPr>
                          <m:t>1</m:t>
                        </m:r>
                      </m:sub>
                    </m:sSub>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a:latin typeface="Cambria Math" panose="02040503050406030204" pitchFamily="18" charset="0"/>
                            <a:ea typeface="Segoe UI Symbol" panose="020B0502040204020203" pitchFamily="34" charset="0"/>
                          </a:rPr>
                          <m:t>2</m:t>
                        </m:r>
                      </m:sub>
                    </m:sSub>
                  </m:oMath>
                </a14:m>
                <a:r>
                  <a:rPr lang="en-US" sz="1900" dirty="0">
                    <a:latin typeface="Segoe UI Symbol" panose="020B0502040204020203" pitchFamily="34" charset="0"/>
                    <a:ea typeface="Segoe UI Symbol" panose="020B0502040204020203" pitchFamily="34" charset="0"/>
                  </a:rPr>
                  <a:t>, and fault angle</a:t>
                </a: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When circle overlaps, failure criterion: Brittle failure!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r>
                  <a:rPr lang="en-US" sz="1900" dirty="0">
                    <a:latin typeface="Segoe UI Symbol" panose="020B0502040204020203" pitchFamily="34" charset="0"/>
                    <a:ea typeface="Segoe UI Symbol" panose="020B0502040204020203" pitchFamily="34" charset="0"/>
                  </a:rPr>
                  <a:t>Also:</a:t>
                </a:r>
              </a:p>
              <a:p>
                <a:pPr marL="342900" indent="-34290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Shear fractures form at &lt;45</a:t>
                </a:r>
                <a14:m>
                  <m:oMath xmlns:m="http://schemas.openxmlformats.org/officeDocument/2006/math">
                    <m:r>
                      <a:rPr lang="en-US" sz="1900" i="1">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from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a:latin typeface="Cambria Math" panose="02040503050406030204" pitchFamily="18" charset="0"/>
                            <a:ea typeface="Cambria Math" panose="02040503050406030204" pitchFamily="18" charset="0"/>
                          </a:rPr>
                          <m:t>σ</m:t>
                        </m:r>
                      </m:e>
                      <m:sub>
                        <m:r>
                          <a:rPr lang="en-US" sz="1900">
                            <a:latin typeface="Cambria Math" panose="02040503050406030204" pitchFamily="18" charset="0"/>
                            <a:ea typeface="Segoe UI Symbol" panose="020B0502040204020203" pitchFamily="34" charset="0"/>
                          </a:rPr>
                          <m:t>1</m:t>
                        </m:r>
                      </m:sub>
                    </m:sSub>
                  </m:oMath>
                </a14:m>
                <a:endParaRPr lang="en-US" sz="19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14:m>
                  <m:oMath xmlns:m="http://schemas.openxmlformats.org/officeDocument/2006/math">
                    <m:r>
                      <m:rPr>
                        <m:sty m:val="p"/>
                      </m:rPr>
                      <a:rPr lang="el-GR" sz="1900" i="1" smtClean="0">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 (a material property related) to </a:t>
                </a:r>
                <a14:m>
                  <m:oMath xmlns:m="http://schemas.openxmlformats.org/officeDocument/2006/math">
                    <m:r>
                      <a:rPr lang="en-US" sz="1900" i="1" smtClean="0">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r>
                      <a:rPr lang="en-US" sz="1900" b="0" i="0" smtClean="0">
                        <a:latin typeface="Cambria Math" panose="02040503050406030204" pitchFamily="18" charset="0"/>
                        <a:ea typeface="Cambria Math" panose="02040503050406030204" pitchFamily="18" charset="0"/>
                      </a:rPr>
                      <m:t>     </m:t>
                    </m:r>
                    <m:r>
                      <a:rPr lang="en-US" sz="1900" i="1">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 </a:t>
                </a:r>
                <a14:m>
                  <m:oMath xmlns:m="http://schemas.openxmlformats.org/officeDocument/2006/math">
                    <m:r>
                      <m:rPr>
                        <m:sty m:val="p"/>
                      </m:rPr>
                      <a:rPr lang="el-GR" sz="1900" i="1">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/2 + 45</a:t>
                </a:r>
                <a14:m>
                  <m:oMath xmlns:m="http://schemas.openxmlformats.org/officeDocument/2006/math">
                    <m:r>
                      <a:rPr lang="en-US" sz="1900" i="1" smtClean="0">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a:t>
                </a:r>
              </a:p>
              <a:p>
                <a:endParaRPr lang="en-US" sz="1900" dirty="0">
                  <a:latin typeface="Segoe UI Symbol" panose="020B0502040204020203" pitchFamily="34" charset="0"/>
                  <a:ea typeface="Segoe UI Symbol" panose="020B0502040204020203" pitchFamily="34" charset="0"/>
                </a:endParaRPr>
              </a:p>
            </p:txBody>
          </p:sp>
        </mc:Choice>
        <mc:Fallback xmlns="">
          <p:sp>
            <p:nvSpPr>
              <p:cNvPr id="11" name="TextBox 10">
                <a:extLst>
                  <a:ext uri="{FF2B5EF4-FFF2-40B4-BE49-F238E27FC236}">
                    <a16:creationId xmlns:a16="http://schemas.microsoft.com/office/drawing/2014/main" id="{E0ECFBB9-FD55-5F43-B55C-62DE4D4F5CBA}"/>
                  </a:ext>
                </a:extLst>
              </p:cNvPr>
              <p:cNvSpPr txBox="1">
                <a:spLocks noRot="1" noChangeAspect="1" noMove="1" noResize="1" noEditPoints="1" noAdjustHandles="1" noChangeArrowheads="1" noChangeShapeType="1" noTextEdit="1"/>
              </p:cNvSpPr>
              <p:nvPr/>
            </p:nvSpPr>
            <p:spPr>
              <a:xfrm>
                <a:off x="225970" y="4716312"/>
                <a:ext cx="9144000" cy="2015936"/>
              </a:xfrm>
              <a:prstGeom prst="rect">
                <a:avLst/>
              </a:prstGeom>
              <a:blipFill>
                <a:blip r:embed="rId4"/>
                <a:stretch>
                  <a:fillRect l="-555" t="-1258"/>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47D26879-E373-5F40-907D-A62B9050C990}"/>
              </a:ext>
            </a:extLst>
          </p:cNvPr>
          <p:cNvSpPr/>
          <p:nvPr/>
        </p:nvSpPr>
        <p:spPr>
          <a:xfrm>
            <a:off x="1902372" y="2532993"/>
            <a:ext cx="2217683" cy="15975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C36A599-07E0-224F-8C3C-6134DAF7BBC3}"/>
              </a:ext>
            </a:extLst>
          </p:cNvPr>
          <p:cNvSpPr/>
          <p:nvPr/>
        </p:nvSpPr>
        <p:spPr>
          <a:xfrm>
            <a:off x="47625" y="4653436"/>
            <a:ext cx="8144860" cy="2141688"/>
          </a:xfrm>
          <a:prstGeom prst="rect">
            <a:avLst/>
          </a:prstGeom>
          <a:solidFill>
            <a:schemeClr val="bg1">
              <a:alpha val="9595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39EE463-52F0-8D4F-B253-E7CAE5EF1881}"/>
              </a:ext>
            </a:extLst>
          </p:cNvPr>
          <p:cNvPicPr>
            <a:picLocks noChangeAspect="1"/>
          </p:cNvPicPr>
          <p:nvPr/>
        </p:nvPicPr>
        <p:blipFill>
          <a:blip r:embed="rId5"/>
          <a:stretch>
            <a:fillRect/>
          </a:stretch>
        </p:blipFill>
        <p:spPr>
          <a:xfrm>
            <a:off x="4419600" y="2922364"/>
            <a:ext cx="4495567" cy="3235707"/>
          </a:xfrm>
          <a:prstGeom prst="rect">
            <a:avLst/>
          </a:prstGeom>
          <a:ln>
            <a:solidFill>
              <a:srgbClr val="FF0000"/>
            </a:solidFill>
          </a:ln>
        </p:spPr>
      </p:pic>
      <p:cxnSp>
        <p:nvCxnSpPr>
          <p:cNvPr id="13" name="Straight Connector 12">
            <a:extLst>
              <a:ext uri="{FF2B5EF4-FFF2-40B4-BE49-F238E27FC236}">
                <a16:creationId xmlns:a16="http://schemas.microsoft.com/office/drawing/2014/main" id="{6667E7BC-CC07-D448-B803-205903330C1A}"/>
              </a:ext>
            </a:extLst>
          </p:cNvPr>
          <p:cNvCxnSpPr/>
          <p:nvPr/>
        </p:nvCxnSpPr>
        <p:spPr>
          <a:xfrm>
            <a:off x="1902372" y="4130566"/>
            <a:ext cx="2517228" cy="2027505"/>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F6EABBF-3BB7-444C-88EE-FEA4787D7E33}"/>
              </a:ext>
            </a:extLst>
          </p:cNvPr>
          <p:cNvCxnSpPr>
            <a:cxnSpLocks/>
          </p:cNvCxnSpPr>
          <p:nvPr/>
        </p:nvCxnSpPr>
        <p:spPr>
          <a:xfrm>
            <a:off x="4120055" y="2532993"/>
            <a:ext cx="4795112" cy="389371"/>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BCA713A-CDE7-1E46-947D-AF313E9E7672}"/>
              </a:ext>
            </a:extLst>
          </p:cNvPr>
          <p:cNvSpPr txBox="1"/>
          <p:nvPr/>
        </p:nvSpPr>
        <p:spPr>
          <a:xfrm>
            <a:off x="-2669628" y="5432000"/>
            <a:ext cx="9144000" cy="707886"/>
          </a:xfrm>
          <a:prstGeom prst="rect">
            <a:avLst/>
          </a:prstGeom>
          <a:noFill/>
        </p:spPr>
        <p:txBody>
          <a:bodyPr wrap="square" rtlCol="0">
            <a:spAutoFit/>
          </a:bodyPr>
          <a:lstStyle/>
          <a:p>
            <a:pPr algn="ctr"/>
            <a:r>
              <a:rPr lang="en-US" sz="2000" dirty="0">
                <a:latin typeface="Segoe UI Symbol" panose="020B0502040204020203" pitchFamily="34" charset="0"/>
                <a:ea typeface="Segoe UI Symbol" panose="020B0502040204020203" pitchFamily="34" charset="0"/>
              </a:rPr>
              <a:t>Incorporating </a:t>
            </a:r>
            <a:r>
              <a:rPr lang="en-US" sz="2000" dirty="0" err="1">
                <a:latin typeface="Segoe UI Symbol" panose="020B0502040204020203" pitchFamily="34" charset="0"/>
                <a:ea typeface="Segoe UI Symbol" panose="020B0502040204020203" pitchFamily="34" charset="0"/>
              </a:rPr>
              <a:t>Byerlee’s</a:t>
            </a:r>
            <a:r>
              <a:rPr lang="en-US" sz="2000" dirty="0">
                <a:latin typeface="Segoe UI Symbol" panose="020B0502040204020203" pitchFamily="34" charset="0"/>
                <a:ea typeface="Segoe UI Symbol" panose="020B0502040204020203" pitchFamily="34" charset="0"/>
              </a:rPr>
              <a:t> Law</a:t>
            </a:r>
          </a:p>
          <a:p>
            <a:pPr algn="ctr"/>
            <a:r>
              <a:rPr lang="en-US" sz="2000" dirty="0">
                <a:latin typeface="Segoe UI Symbol" panose="020B0502040204020203" pitchFamily="34" charset="0"/>
                <a:ea typeface="Segoe UI Symbol" panose="020B0502040204020203" pitchFamily="34" charset="0"/>
              </a:rPr>
              <a:t>(more realistic for rocks) </a:t>
            </a:r>
          </a:p>
        </p:txBody>
      </p:sp>
      <p:sp>
        <p:nvSpPr>
          <p:cNvPr id="16" name="TextBox 15">
            <a:extLst>
              <a:ext uri="{FF2B5EF4-FFF2-40B4-BE49-F238E27FC236}">
                <a16:creationId xmlns:a16="http://schemas.microsoft.com/office/drawing/2014/main" id="{0DD7605B-6041-E240-9425-362E8CFCB241}"/>
              </a:ext>
            </a:extLst>
          </p:cNvPr>
          <p:cNvSpPr txBox="1"/>
          <p:nvPr/>
        </p:nvSpPr>
        <p:spPr>
          <a:xfrm>
            <a:off x="7099627" y="803365"/>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133832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Diagram&#10;&#10;Description automatically generated">
            <a:extLst>
              <a:ext uri="{FF2B5EF4-FFF2-40B4-BE49-F238E27FC236}">
                <a16:creationId xmlns:a16="http://schemas.microsoft.com/office/drawing/2014/main" id="{F8414D13-029E-3D4B-8742-BC7112F6454E}"/>
              </a:ext>
            </a:extLst>
          </p:cNvPr>
          <p:cNvPicPr>
            <a:picLocks noChangeAspect="1"/>
          </p:cNvPicPr>
          <p:nvPr/>
        </p:nvPicPr>
        <p:blipFill>
          <a:blip r:embed="rId3"/>
          <a:stretch>
            <a:fillRect/>
          </a:stretch>
        </p:blipFill>
        <p:spPr>
          <a:xfrm>
            <a:off x="1303940" y="714703"/>
            <a:ext cx="6840920" cy="3825515"/>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0ECFBB9-FD55-5F43-B55C-62DE4D4F5CBA}"/>
                  </a:ext>
                </a:extLst>
              </p:cNvPr>
              <p:cNvSpPr txBox="1"/>
              <p:nvPr/>
            </p:nvSpPr>
            <p:spPr>
              <a:xfrm>
                <a:off x="225970" y="4716312"/>
                <a:ext cx="9144000" cy="2015936"/>
              </a:xfrm>
              <a:prstGeom prst="rect">
                <a:avLst/>
              </a:prstGeom>
              <a:noFill/>
            </p:spPr>
            <p:txBody>
              <a:bodyPr wrap="square" rtlCol="0">
                <a:spAutoFit/>
              </a:bodyPr>
              <a:lstStyle/>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Circle shows normal and shear stress dependence on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i="0" smtClean="0">
                            <a:latin typeface="Cambria Math" panose="02040503050406030204" pitchFamily="18" charset="0"/>
                            <a:ea typeface="Segoe UI Symbol" panose="020B0502040204020203" pitchFamily="34" charset="0"/>
                          </a:rPr>
                          <m:t>1</m:t>
                        </m:r>
                      </m:sub>
                    </m:sSub>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b="0">
                            <a:latin typeface="Cambria Math" panose="02040503050406030204" pitchFamily="18" charset="0"/>
                            <a:ea typeface="Cambria Math" panose="02040503050406030204" pitchFamily="18" charset="0"/>
                          </a:rPr>
                          <m:t>σ</m:t>
                        </m:r>
                      </m:e>
                      <m:sub>
                        <m:r>
                          <a:rPr lang="en-US" sz="1900" b="0">
                            <a:latin typeface="Cambria Math" panose="02040503050406030204" pitchFamily="18" charset="0"/>
                            <a:ea typeface="Segoe UI Symbol" panose="020B0502040204020203" pitchFamily="34" charset="0"/>
                          </a:rPr>
                          <m:t>2</m:t>
                        </m:r>
                      </m:sub>
                    </m:sSub>
                  </m:oMath>
                </a14:m>
                <a:r>
                  <a:rPr lang="en-US" sz="1900" dirty="0">
                    <a:latin typeface="Segoe UI Symbol" panose="020B0502040204020203" pitchFamily="34" charset="0"/>
                    <a:ea typeface="Segoe UI Symbol" panose="020B0502040204020203" pitchFamily="34" charset="0"/>
                  </a:rPr>
                  <a:t>, and fault angle</a:t>
                </a:r>
              </a:p>
              <a:p>
                <a:pPr marL="285750" indent="-28575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When circle overlaps, failure criterion: Brittle failure!  </a:t>
                </a:r>
              </a:p>
              <a:p>
                <a:pPr marL="285750" indent="-28575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r>
                  <a:rPr lang="en-US" sz="1900" dirty="0">
                    <a:latin typeface="Segoe UI Symbol" panose="020B0502040204020203" pitchFamily="34" charset="0"/>
                    <a:ea typeface="Segoe UI Symbol" panose="020B0502040204020203" pitchFamily="34" charset="0"/>
                  </a:rPr>
                  <a:t>Also:</a:t>
                </a:r>
              </a:p>
              <a:p>
                <a:pPr marL="342900" indent="-342900">
                  <a:buFont typeface="Courier New" panose="02070309020205020404" pitchFamily="49" charset="0"/>
                  <a:buChar char="o"/>
                </a:pPr>
                <a:r>
                  <a:rPr lang="en-US" sz="1900" dirty="0">
                    <a:latin typeface="Segoe UI Symbol" panose="020B0502040204020203" pitchFamily="34" charset="0"/>
                    <a:ea typeface="Segoe UI Symbol" panose="020B0502040204020203" pitchFamily="34" charset="0"/>
                  </a:rPr>
                  <a:t>Shear fractures form at &lt;45</a:t>
                </a:r>
                <a14:m>
                  <m:oMath xmlns:m="http://schemas.openxmlformats.org/officeDocument/2006/math">
                    <m:r>
                      <a:rPr lang="en-US" sz="1900" i="1">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from </a:t>
                </a:r>
                <a14:m>
                  <m:oMath xmlns:m="http://schemas.openxmlformats.org/officeDocument/2006/math">
                    <m:sSub>
                      <m:sSubPr>
                        <m:ctrlPr>
                          <a:rPr lang="en-US" sz="1900" i="1">
                            <a:latin typeface="Cambria Math" panose="02040503050406030204" pitchFamily="18" charset="0"/>
                            <a:ea typeface="Segoe UI Symbol" panose="020B0502040204020203" pitchFamily="34" charset="0"/>
                          </a:rPr>
                        </m:ctrlPr>
                      </m:sSubPr>
                      <m:e>
                        <m:r>
                          <m:rPr>
                            <m:sty m:val="p"/>
                          </m:rPr>
                          <a:rPr lang="en-US" sz="1900">
                            <a:latin typeface="Cambria Math" panose="02040503050406030204" pitchFamily="18" charset="0"/>
                            <a:ea typeface="Cambria Math" panose="02040503050406030204" pitchFamily="18" charset="0"/>
                          </a:rPr>
                          <m:t>σ</m:t>
                        </m:r>
                      </m:e>
                      <m:sub>
                        <m:r>
                          <a:rPr lang="en-US" sz="1900">
                            <a:latin typeface="Cambria Math" panose="02040503050406030204" pitchFamily="18" charset="0"/>
                            <a:ea typeface="Segoe UI Symbol" panose="020B0502040204020203" pitchFamily="34" charset="0"/>
                          </a:rPr>
                          <m:t>1</m:t>
                        </m:r>
                      </m:sub>
                    </m:sSub>
                  </m:oMath>
                </a14:m>
                <a:endParaRPr lang="en-US" sz="19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endParaRPr lang="en-US" sz="3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14:m>
                  <m:oMath xmlns:m="http://schemas.openxmlformats.org/officeDocument/2006/math">
                    <m:r>
                      <m:rPr>
                        <m:sty m:val="p"/>
                      </m:rPr>
                      <a:rPr lang="el-GR" sz="1900" i="1" smtClean="0">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 (a material property related) to </a:t>
                </a:r>
                <a14:m>
                  <m:oMath xmlns:m="http://schemas.openxmlformats.org/officeDocument/2006/math">
                    <m:r>
                      <a:rPr lang="en-US" sz="1900" i="1" smtClean="0">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a:t>
                </a:r>
                <a14:m>
                  <m:oMath xmlns:m="http://schemas.openxmlformats.org/officeDocument/2006/math">
                    <m:r>
                      <a:rPr lang="en-US" sz="1900" b="0" i="0" smtClean="0">
                        <a:latin typeface="Cambria Math" panose="02040503050406030204" pitchFamily="18" charset="0"/>
                        <a:ea typeface="Cambria Math" panose="02040503050406030204" pitchFamily="18" charset="0"/>
                      </a:rPr>
                      <m:t>     </m:t>
                    </m:r>
                    <m:r>
                      <a:rPr lang="en-US" sz="1900" i="1">
                        <a:latin typeface="Cambria Math" panose="02040503050406030204" pitchFamily="18" charset="0"/>
                        <a:ea typeface="Cambria Math" panose="02040503050406030204" pitchFamily="18" charset="0"/>
                      </a:rPr>
                      <m:t>𝜃</m:t>
                    </m:r>
                  </m:oMath>
                </a14:m>
                <a:r>
                  <a:rPr lang="en-US" sz="1900" dirty="0">
                    <a:latin typeface="Segoe UI Symbol" panose="020B0502040204020203" pitchFamily="34" charset="0"/>
                    <a:ea typeface="Segoe UI Symbol" panose="020B0502040204020203" pitchFamily="34" charset="0"/>
                  </a:rPr>
                  <a:t> = </a:t>
                </a:r>
                <a14:m>
                  <m:oMath xmlns:m="http://schemas.openxmlformats.org/officeDocument/2006/math">
                    <m:r>
                      <m:rPr>
                        <m:sty m:val="p"/>
                      </m:rPr>
                      <a:rPr lang="el-GR" sz="1900" i="1">
                        <a:latin typeface="Cambria Math" panose="02040503050406030204" pitchFamily="18" charset="0"/>
                        <a:ea typeface="Cambria Math" panose="02040503050406030204" pitchFamily="18" charset="0"/>
                      </a:rPr>
                      <m:t>ϕ</m:t>
                    </m:r>
                  </m:oMath>
                </a14:m>
                <a:r>
                  <a:rPr lang="en-US" sz="1900" dirty="0">
                    <a:latin typeface="Segoe UI Symbol" panose="020B0502040204020203" pitchFamily="34" charset="0"/>
                    <a:ea typeface="Segoe UI Symbol" panose="020B0502040204020203" pitchFamily="34" charset="0"/>
                  </a:rPr>
                  <a:t>/2 + 45</a:t>
                </a:r>
                <a14:m>
                  <m:oMath xmlns:m="http://schemas.openxmlformats.org/officeDocument/2006/math">
                    <m:r>
                      <a:rPr lang="en-US" sz="1900" i="1" smtClean="0">
                        <a:latin typeface="Cambria Math" panose="02040503050406030204" pitchFamily="18" charset="0"/>
                        <a:ea typeface="Cambria Math" panose="02040503050406030204" pitchFamily="18" charset="0"/>
                      </a:rPr>
                      <m:t>°</m:t>
                    </m:r>
                  </m:oMath>
                </a14:m>
                <a:r>
                  <a:rPr lang="en-US" sz="1900" dirty="0">
                    <a:latin typeface="Segoe UI Symbol" panose="020B0502040204020203" pitchFamily="34" charset="0"/>
                    <a:ea typeface="Segoe UI Symbol" panose="020B0502040204020203" pitchFamily="34" charset="0"/>
                  </a:rPr>
                  <a:t> </a:t>
                </a:r>
              </a:p>
              <a:p>
                <a:endParaRPr lang="en-US" sz="1900" dirty="0">
                  <a:latin typeface="Segoe UI Symbol" panose="020B0502040204020203" pitchFamily="34" charset="0"/>
                  <a:ea typeface="Segoe UI Symbol" panose="020B0502040204020203" pitchFamily="34" charset="0"/>
                </a:endParaRPr>
              </a:p>
            </p:txBody>
          </p:sp>
        </mc:Choice>
        <mc:Fallback xmlns="">
          <p:sp>
            <p:nvSpPr>
              <p:cNvPr id="11" name="TextBox 10">
                <a:extLst>
                  <a:ext uri="{FF2B5EF4-FFF2-40B4-BE49-F238E27FC236}">
                    <a16:creationId xmlns:a16="http://schemas.microsoft.com/office/drawing/2014/main" id="{E0ECFBB9-FD55-5F43-B55C-62DE4D4F5CBA}"/>
                  </a:ext>
                </a:extLst>
              </p:cNvPr>
              <p:cNvSpPr txBox="1">
                <a:spLocks noRot="1" noChangeAspect="1" noMove="1" noResize="1" noEditPoints="1" noAdjustHandles="1" noChangeArrowheads="1" noChangeShapeType="1" noTextEdit="1"/>
              </p:cNvSpPr>
              <p:nvPr/>
            </p:nvSpPr>
            <p:spPr>
              <a:xfrm>
                <a:off x="225970" y="4716312"/>
                <a:ext cx="9144000" cy="2015936"/>
              </a:xfrm>
              <a:prstGeom prst="rect">
                <a:avLst/>
              </a:prstGeom>
              <a:blipFill>
                <a:blip r:embed="rId4"/>
                <a:stretch>
                  <a:fillRect l="-555" t="-1258"/>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47D26879-E373-5F40-907D-A62B9050C990}"/>
              </a:ext>
            </a:extLst>
          </p:cNvPr>
          <p:cNvSpPr/>
          <p:nvPr/>
        </p:nvSpPr>
        <p:spPr>
          <a:xfrm>
            <a:off x="1902372" y="2532993"/>
            <a:ext cx="2217683" cy="15975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C36A599-07E0-224F-8C3C-6134DAF7BBC3}"/>
              </a:ext>
            </a:extLst>
          </p:cNvPr>
          <p:cNvSpPr/>
          <p:nvPr/>
        </p:nvSpPr>
        <p:spPr>
          <a:xfrm>
            <a:off x="47625" y="4653436"/>
            <a:ext cx="8144860" cy="2141688"/>
          </a:xfrm>
          <a:prstGeom prst="rect">
            <a:avLst/>
          </a:prstGeom>
          <a:solidFill>
            <a:schemeClr val="bg1">
              <a:alpha val="9595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39EE463-52F0-8D4F-B253-E7CAE5EF1881}"/>
              </a:ext>
            </a:extLst>
          </p:cNvPr>
          <p:cNvPicPr>
            <a:picLocks noChangeAspect="1"/>
          </p:cNvPicPr>
          <p:nvPr/>
        </p:nvPicPr>
        <p:blipFill>
          <a:blip r:embed="rId5"/>
          <a:stretch>
            <a:fillRect/>
          </a:stretch>
        </p:blipFill>
        <p:spPr>
          <a:xfrm>
            <a:off x="4419600" y="2922364"/>
            <a:ext cx="4495567" cy="3235707"/>
          </a:xfrm>
          <a:prstGeom prst="rect">
            <a:avLst/>
          </a:prstGeom>
          <a:ln>
            <a:solidFill>
              <a:srgbClr val="FF0000"/>
            </a:solidFill>
          </a:ln>
        </p:spPr>
      </p:pic>
      <p:cxnSp>
        <p:nvCxnSpPr>
          <p:cNvPr id="13" name="Straight Connector 12">
            <a:extLst>
              <a:ext uri="{FF2B5EF4-FFF2-40B4-BE49-F238E27FC236}">
                <a16:creationId xmlns:a16="http://schemas.microsoft.com/office/drawing/2014/main" id="{6667E7BC-CC07-D448-B803-205903330C1A}"/>
              </a:ext>
            </a:extLst>
          </p:cNvPr>
          <p:cNvCxnSpPr/>
          <p:nvPr/>
        </p:nvCxnSpPr>
        <p:spPr>
          <a:xfrm>
            <a:off x="1902372" y="4130566"/>
            <a:ext cx="2517228" cy="2027505"/>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F6EABBF-3BB7-444C-88EE-FEA4787D7E33}"/>
              </a:ext>
            </a:extLst>
          </p:cNvPr>
          <p:cNvCxnSpPr>
            <a:cxnSpLocks/>
          </p:cNvCxnSpPr>
          <p:nvPr/>
        </p:nvCxnSpPr>
        <p:spPr>
          <a:xfrm>
            <a:off x="4120055" y="2532993"/>
            <a:ext cx="4795112" cy="389371"/>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52A083E-6EA6-FA40-B994-79031BDAB30F}"/>
              </a:ext>
            </a:extLst>
          </p:cNvPr>
          <p:cNvSpPr txBox="1"/>
          <p:nvPr/>
        </p:nvSpPr>
        <p:spPr>
          <a:xfrm>
            <a:off x="0" y="6252232"/>
            <a:ext cx="9144000" cy="538609"/>
          </a:xfrm>
          <a:prstGeom prst="rect">
            <a:avLst/>
          </a:prstGeom>
          <a:noFill/>
        </p:spPr>
        <p:txBody>
          <a:bodyPr wrap="square" rtlCol="0">
            <a:spAutoFit/>
          </a:bodyPr>
          <a:lstStyle/>
          <a:p>
            <a:pPr algn="ctr"/>
            <a:r>
              <a:rPr lang="en-US" sz="2900" b="1" dirty="0">
                <a:latin typeface="Segoe UI Symbol" panose="020B0502040204020203" pitchFamily="34" charset="0"/>
                <a:ea typeface="Segoe UI Symbol" panose="020B0502040204020203" pitchFamily="34" charset="0"/>
              </a:rPr>
              <a:t>How can we promote failure?</a:t>
            </a:r>
          </a:p>
        </p:txBody>
      </p:sp>
      <p:sp>
        <p:nvSpPr>
          <p:cNvPr id="17" name="TextBox 16">
            <a:extLst>
              <a:ext uri="{FF2B5EF4-FFF2-40B4-BE49-F238E27FC236}">
                <a16:creationId xmlns:a16="http://schemas.microsoft.com/office/drawing/2014/main" id="{3021B9D7-F3A0-B549-8599-2345D8FAB269}"/>
              </a:ext>
            </a:extLst>
          </p:cNvPr>
          <p:cNvSpPr txBox="1"/>
          <p:nvPr/>
        </p:nvSpPr>
        <p:spPr>
          <a:xfrm>
            <a:off x="-2669628" y="5432000"/>
            <a:ext cx="9144000" cy="707886"/>
          </a:xfrm>
          <a:prstGeom prst="rect">
            <a:avLst/>
          </a:prstGeom>
          <a:noFill/>
        </p:spPr>
        <p:txBody>
          <a:bodyPr wrap="square" rtlCol="0">
            <a:spAutoFit/>
          </a:bodyPr>
          <a:lstStyle/>
          <a:p>
            <a:pPr algn="ctr"/>
            <a:r>
              <a:rPr lang="en-US" sz="2000" dirty="0">
                <a:latin typeface="Segoe UI Symbol" panose="020B0502040204020203" pitchFamily="34" charset="0"/>
                <a:ea typeface="Segoe UI Symbol" panose="020B0502040204020203" pitchFamily="34" charset="0"/>
              </a:rPr>
              <a:t>Incorporating </a:t>
            </a:r>
            <a:r>
              <a:rPr lang="en-US" sz="2000" dirty="0" err="1">
                <a:latin typeface="Segoe UI Symbol" panose="020B0502040204020203" pitchFamily="34" charset="0"/>
                <a:ea typeface="Segoe UI Symbol" panose="020B0502040204020203" pitchFamily="34" charset="0"/>
              </a:rPr>
              <a:t>Byerlee’s</a:t>
            </a:r>
            <a:r>
              <a:rPr lang="en-US" sz="2000" dirty="0">
                <a:latin typeface="Segoe UI Symbol" panose="020B0502040204020203" pitchFamily="34" charset="0"/>
                <a:ea typeface="Segoe UI Symbol" panose="020B0502040204020203" pitchFamily="34" charset="0"/>
              </a:rPr>
              <a:t> Law</a:t>
            </a:r>
          </a:p>
          <a:p>
            <a:pPr algn="ctr"/>
            <a:r>
              <a:rPr lang="en-US" sz="2000" dirty="0">
                <a:latin typeface="Segoe UI Symbol" panose="020B0502040204020203" pitchFamily="34" charset="0"/>
                <a:ea typeface="Segoe UI Symbol" panose="020B0502040204020203" pitchFamily="34" charset="0"/>
              </a:rPr>
              <a:t>(more realistic for rocks) </a:t>
            </a:r>
          </a:p>
        </p:txBody>
      </p:sp>
      <p:sp>
        <p:nvSpPr>
          <p:cNvPr id="15" name="TextBox 14">
            <a:extLst>
              <a:ext uri="{FF2B5EF4-FFF2-40B4-BE49-F238E27FC236}">
                <a16:creationId xmlns:a16="http://schemas.microsoft.com/office/drawing/2014/main" id="{F9412760-AA78-8040-A8EC-4DD81A2EDAEE}"/>
              </a:ext>
            </a:extLst>
          </p:cNvPr>
          <p:cNvSpPr txBox="1"/>
          <p:nvPr/>
        </p:nvSpPr>
        <p:spPr>
          <a:xfrm>
            <a:off x="7099627" y="803365"/>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266952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p:pic>
        <p:nvPicPr>
          <p:cNvPr id="5" name="Picture 4" descr="Diagram&#10;&#10;Description automatically generated">
            <a:extLst>
              <a:ext uri="{FF2B5EF4-FFF2-40B4-BE49-F238E27FC236}">
                <a16:creationId xmlns:a16="http://schemas.microsoft.com/office/drawing/2014/main" id="{3F218883-7B66-6E4D-85CC-5F40AFF8F088}"/>
              </a:ext>
            </a:extLst>
          </p:cNvPr>
          <p:cNvPicPr>
            <a:picLocks noChangeAspect="1"/>
          </p:cNvPicPr>
          <p:nvPr/>
        </p:nvPicPr>
        <p:blipFill>
          <a:blip r:embed="rId3"/>
          <a:stretch>
            <a:fillRect/>
          </a:stretch>
        </p:blipFill>
        <p:spPr>
          <a:xfrm>
            <a:off x="1262222" y="672496"/>
            <a:ext cx="7279947" cy="4287717"/>
          </a:xfrm>
          <a:prstGeom prst="rect">
            <a:avLst/>
          </a:prstGeom>
        </p:spPr>
      </p:pic>
      <p:sp>
        <p:nvSpPr>
          <p:cNvPr id="7" name="TextBox 6">
            <a:extLst>
              <a:ext uri="{FF2B5EF4-FFF2-40B4-BE49-F238E27FC236}">
                <a16:creationId xmlns:a16="http://schemas.microsoft.com/office/drawing/2014/main" id="{9F34896B-BF0B-0841-8265-81DC642481C5}"/>
              </a:ext>
            </a:extLst>
          </p:cNvPr>
          <p:cNvSpPr txBox="1"/>
          <p:nvPr/>
        </p:nvSpPr>
        <p:spPr>
          <a:xfrm>
            <a:off x="1086678" y="5094100"/>
            <a:ext cx="9144000" cy="584775"/>
          </a:xfrm>
          <a:prstGeom prst="rect">
            <a:avLst/>
          </a:prstGeom>
          <a:noFill/>
        </p:spPr>
        <p:txBody>
          <a:bodyPr wrap="square" rtlCol="0">
            <a:spAutoFit/>
          </a:bodyPr>
          <a:lstStyle/>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Increase pore pressure.</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pic>
        <p:nvPicPr>
          <p:cNvPr id="8" name="Picture 7">
            <a:extLst>
              <a:ext uri="{FF2B5EF4-FFF2-40B4-BE49-F238E27FC236}">
                <a16:creationId xmlns:a16="http://schemas.microsoft.com/office/drawing/2014/main" id="{4A515449-463E-144D-B98D-1668B9709716}"/>
              </a:ext>
            </a:extLst>
          </p:cNvPr>
          <p:cNvPicPr>
            <a:picLocks noChangeAspect="1"/>
          </p:cNvPicPr>
          <p:nvPr/>
        </p:nvPicPr>
        <p:blipFill>
          <a:blip r:embed="rId4"/>
          <a:stretch>
            <a:fillRect/>
          </a:stretch>
        </p:blipFill>
        <p:spPr>
          <a:xfrm>
            <a:off x="39756" y="269304"/>
            <a:ext cx="1591517" cy="1948934"/>
          </a:xfrm>
          <a:prstGeom prst="rect">
            <a:avLst/>
          </a:prstGeom>
        </p:spPr>
      </p:pic>
      <p:sp>
        <p:nvSpPr>
          <p:cNvPr id="6" name="TextBox 5">
            <a:extLst>
              <a:ext uri="{FF2B5EF4-FFF2-40B4-BE49-F238E27FC236}">
                <a16:creationId xmlns:a16="http://schemas.microsoft.com/office/drawing/2014/main" id="{60D6FF44-A19A-4243-ADEE-E7EE5E0E0887}"/>
              </a:ext>
            </a:extLst>
          </p:cNvPr>
          <p:cNvSpPr txBox="1"/>
          <p:nvPr/>
        </p:nvSpPr>
        <p:spPr>
          <a:xfrm>
            <a:off x="6338566" y="447452"/>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2649291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p:pic>
        <p:nvPicPr>
          <p:cNvPr id="5" name="Picture 4" descr="Diagram&#10;&#10;Description automatically generated">
            <a:extLst>
              <a:ext uri="{FF2B5EF4-FFF2-40B4-BE49-F238E27FC236}">
                <a16:creationId xmlns:a16="http://schemas.microsoft.com/office/drawing/2014/main" id="{3F218883-7B66-6E4D-85CC-5F40AFF8F088}"/>
              </a:ext>
            </a:extLst>
          </p:cNvPr>
          <p:cNvPicPr>
            <a:picLocks noChangeAspect="1"/>
          </p:cNvPicPr>
          <p:nvPr/>
        </p:nvPicPr>
        <p:blipFill>
          <a:blip r:embed="rId3"/>
          <a:stretch>
            <a:fillRect/>
          </a:stretch>
        </p:blipFill>
        <p:spPr>
          <a:xfrm>
            <a:off x="1262222" y="672496"/>
            <a:ext cx="7279947" cy="4287717"/>
          </a:xfrm>
          <a:prstGeom prst="rect">
            <a:avLst/>
          </a:prstGeom>
        </p:spPr>
      </p:pic>
      <p:sp>
        <p:nvSpPr>
          <p:cNvPr id="7" name="TextBox 6">
            <a:extLst>
              <a:ext uri="{FF2B5EF4-FFF2-40B4-BE49-F238E27FC236}">
                <a16:creationId xmlns:a16="http://schemas.microsoft.com/office/drawing/2014/main" id="{9F34896B-BF0B-0841-8265-81DC642481C5}"/>
              </a:ext>
            </a:extLst>
          </p:cNvPr>
          <p:cNvSpPr txBox="1"/>
          <p:nvPr/>
        </p:nvSpPr>
        <p:spPr>
          <a:xfrm>
            <a:off x="1086678" y="5094100"/>
            <a:ext cx="9144000" cy="584775"/>
          </a:xfrm>
          <a:prstGeom prst="rect">
            <a:avLst/>
          </a:prstGeom>
          <a:noFill/>
        </p:spPr>
        <p:txBody>
          <a:bodyPr wrap="square" rtlCol="0">
            <a:spAutoFit/>
          </a:bodyPr>
          <a:lstStyle/>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Increase pore pressure.</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pic>
        <p:nvPicPr>
          <p:cNvPr id="8" name="Picture 7">
            <a:extLst>
              <a:ext uri="{FF2B5EF4-FFF2-40B4-BE49-F238E27FC236}">
                <a16:creationId xmlns:a16="http://schemas.microsoft.com/office/drawing/2014/main" id="{4A515449-463E-144D-B98D-1668B9709716}"/>
              </a:ext>
            </a:extLst>
          </p:cNvPr>
          <p:cNvPicPr>
            <a:picLocks noChangeAspect="1"/>
          </p:cNvPicPr>
          <p:nvPr/>
        </p:nvPicPr>
        <p:blipFill>
          <a:blip r:embed="rId4"/>
          <a:stretch>
            <a:fillRect/>
          </a:stretch>
        </p:blipFill>
        <p:spPr>
          <a:xfrm>
            <a:off x="39756" y="269304"/>
            <a:ext cx="1591517" cy="1948934"/>
          </a:xfrm>
          <a:prstGeom prst="rect">
            <a:avLst/>
          </a:prstGeom>
        </p:spPr>
      </p:pic>
      <p:pic>
        <p:nvPicPr>
          <p:cNvPr id="1026" name="Picture 2" descr="Earthquakes Induced by Hydraulic Fracturing and Wastewater Disposal in the  Appalachian Basin - Professor Mike Brudzinski, Ph.D.">
            <a:extLst>
              <a:ext uri="{FF2B5EF4-FFF2-40B4-BE49-F238E27FC236}">
                <a16:creationId xmlns:a16="http://schemas.microsoft.com/office/drawing/2014/main" id="{15016227-967E-AD46-99F4-64184D8D27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2911076"/>
            <a:ext cx="4258783" cy="377007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54E9DB-2EB6-7648-A83D-1273F293DEAD}"/>
              </a:ext>
            </a:extLst>
          </p:cNvPr>
          <p:cNvSpPr/>
          <p:nvPr/>
        </p:nvSpPr>
        <p:spPr>
          <a:xfrm>
            <a:off x="6482634" y="2645173"/>
            <a:ext cx="2336144" cy="2814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DD98F6F2-CD45-434A-803F-E18DC02D93A7}"/>
              </a:ext>
            </a:extLst>
          </p:cNvPr>
          <p:cNvSpPr txBox="1"/>
          <p:nvPr/>
        </p:nvSpPr>
        <p:spPr>
          <a:xfrm>
            <a:off x="6440849" y="2629641"/>
            <a:ext cx="2617090" cy="784830"/>
          </a:xfrm>
          <a:prstGeom prst="rect">
            <a:avLst/>
          </a:prstGeom>
          <a:noFill/>
        </p:spPr>
        <p:txBody>
          <a:bodyPr wrap="square" rtlCol="0">
            <a:spAutoFit/>
          </a:bodyPr>
          <a:lstStyle/>
          <a:p>
            <a:r>
              <a:rPr lang="en-US" sz="1500" dirty="0">
                <a:solidFill>
                  <a:srgbClr val="FF0000"/>
                </a:solidFill>
                <a:latin typeface="Segoe UI Symbol" panose="020B0502040204020203" pitchFamily="34" charset="0"/>
                <a:ea typeface="Segoe UI Symbol" panose="020B0502040204020203" pitchFamily="34" charset="0"/>
              </a:rPr>
              <a:t>Induced seismicity in Ohio</a:t>
            </a:r>
          </a:p>
          <a:p>
            <a:pPr marL="457200" indent="-457200">
              <a:buFont typeface="Courier New" panose="02070309020205020404" pitchFamily="49" charset="0"/>
              <a:buChar char="o"/>
            </a:pPr>
            <a:endParaRPr lang="en-US" sz="1500" dirty="0">
              <a:solidFill>
                <a:srgbClr val="FF0000"/>
              </a:solidFill>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endParaRPr lang="en-US" sz="1500" dirty="0">
              <a:solidFill>
                <a:srgbClr val="FF0000"/>
              </a:solidFill>
              <a:latin typeface="Segoe UI Symbol" panose="020B0502040204020203" pitchFamily="34" charset="0"/>
              <a:ea typeface="Segoe UI Symbol" panose="020B0502040204020203" pitchFamily="34" charset="0"/>
            </a:endParaRPr>
          </a:p>
        </p:txBody>
      </p:sp>
      <p:sp>
        <p:nvSpPr>
          <p:cNvPr id="9" name="TextBox 8">
            <a:extLst>
              <a:ext uri="{FF2B5EF4-FFF2-40B4-BE49-F238E27FC236}">
                <a16:creationId xmlns:a16="http://schemas.microsoft.com/office/drawing/2014/main" id="{B8FED126-1DF1-874F-B73F-A7AC8B62BE6A}"/>
              </a:ext>
            </a:extLst>
          </p:cNvPr>
          <p:cNvSpPr txBox="1"/>
          <p:nvPr/>
        </p:nvSpPr>
        <p:spPr>
          <a:xfrm>
            <a:off x="6338566" y="447452"/>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3506687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pic>
        <p:nvPicPr>
          <p:cNvPr id="3" name="Picture 2" descr="Diagram&#10;&#10;Description automatically generated">
            <a:extLst>
              <a:ext uri="{FF2B5EF4-FFF2-40B4-BE49-F238E27FC236}">
                <a16:creationId xmlns:a16="http://schemas.microsoft.com/office/drawing/2014/main" id="{7D6A084F-ADAB-3940-B163-FA880047BF7C}"/>
              </a:ext>
            </a:extLst>
          </p:cNvPr>
          <p:cNvPicPr>
            <a:picLocks noChangeAspect="1"/>
          </p:cNvPicPr>
          <p:nvPr/>
        </p:nvPicPr>
        <p:blipFill>
          <a:blip r:embed="rId2"/>
          <a:stretch>
            <a:fillRect/>
          </a:stretch>
        </p:blipFill>
        <p:spPr>
          <a:xfrm>
            <a:off x="186865" y="1768812"/>
            <a:ext cx="5213131" cy="2315720"/>
          </a:xfrm>
          <a:prstGeom prst="rect">
            <a:avLst/>
          </a:prstGeom>
        </p:spPr>
      </p:pic>
      <p:sp>
        <p:nvSpPr>
          <p:cNvPr id="11" name="TextBox 10">
            <a:extLst>
              <a:ext uri="{FF2B5EF4-FFF2-40B4-BE49-F238E27FC236}">
                <a16:creationId xmlns:a16="http://schemas.microsoft.com/office/drawing/2014/main" id="{5953318A-4100-C346-97F4-BA4E05F76A08}"/>
              </a:ext>
            </a:extLst>
          </p:cNvPr>
          <p:cNvSpPr txBox="1"/>
          <p:nvPr/>
        </p:nvSpPr>
        <p:spPr>
          <a:xfrm>
            <a:off x="425667" y="695512"/>
            <a:ext cx="8292663" cy="2092881"/>
          </a:xfrm>
          <a:prstGeom prst="rect">
            <a:avLst/>
          </a:prstGeom>
          <a:noFill/>
        </p:spPr>
        <p:txBody>
          <a:bodyPr wrap="square" rtlCol="0">
            <a:spAutoFit/>
          </a:bodyPr>
          <a:lstStyle/>
          <a:p>
            <a:r>
              <a:rPr lang="en-US" sz="2300" b="1" dirty="0">
                <a:latin typeface="Segoe UI Symbol" panose="020B0502040204020203" pitchFamily="34" charset="0"/>
                <a:ea typeface="Segoe UI Symbol" panose="020B0502040204020203" pitchFamily="34" charset="0"/>
              </a:rPr>
              <a:t>Elasticity often an oversimplification:</a:t>
            </a:r>
            <a:r>
              <a:rPr lang="en-US" sz="2300" dirty="0">
                <a:latin typeface="Segoe UI Symbol" panose="020B0502040204020203" pitchFamily="34" charset="0"/>
                <a:ea typeface="Segoe UI Symbol" panose="020B0502040204020203" pitchFamily="34" charset="0"/>
              </a:rPr>
              <a:t> </a:t>
            </a:r>
          </a:p>
          <a:p>
            <a:endParaRPr lang="en-US" sz="500" dirty="0">
              <a:latin typeface="Segoe UI Symbol" panose="020B0502040204020203" pitchFamily="34" charset="0"/>
              <a:ea typeface="Segoe UI Symbol" panose="020B0502040204020203" pitchFamily="34" charset="0"/>
            </a:endParaRPr>
          </a:p>
          <a:p>
            <a:r>
              <a:rPr lang="en-US" sz="2000" dirty="0">
                <a:latin typeface="Segoe UI Symbol" panose="020B0502040204020203" pitchFamily="34" charset="0"/>
                <a:ea typeface="Segoe UI Symbol" panose="020B0502040204020203" pitchFamily="34" charset="0"/>
              </a:rPr>
              <a:t>e.g., we detect faulting in regions of high stress during plate bending</a:t>
            </a: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pic>
        <p:nvPicPr>
          <p:cNvPr id="1028" name="Picture 4" descr="Outer-rise normal fault development and influence on near-trench  décollement propagation along the Japan Trench, off Tohoku | Earth, Planets  and Space | Full Text">
            <a:extLst>
              <a:ext uri="{FF2B5EF4-FFF2-40B4-BE49-F238E27FC236}">
                <a16:creationId xmlns:a16="http://schemas.microsoft.com/office/drawing/2014/main" id="{7C450EBB-ECBE-C94D-957F-E576F82BB5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7761" y="2171700"/>
            <a:ext cx="3280569" cy="34290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D83481D-844C-A447-8EDE-45751EE67230}"/>
              </a:ext>
            </a:extLst>
          </p:cNvPr>
          <p:cNvSpPr txBox="1"/>
          <p:nvPr/>
        </p:nvSpPr>
        <p:spPr>
          <a:xfrm>
            <a:off x="6800190" y="1762972"/>
            <a:ext cx="8292663" cy="1323439"/>
          </a:xfrm>
          <a:prstGeom prst="rect">
            <a:avLst/>
          </a:prstGeom>
          <a:noFill/>
        </p:spPr>
        <p:txBody>
          <a:bodyPr wrap="square" rtlCol="0">
            <a:spAutoFit/>
          </a:bodyPr>
          <a:lstStyle/>
          <a:p>
            <a:pPr lvl="2"/>
            <a:r>
              <a:rPr lang="en-US" sz="2000" dirty="0">
                <a:solidFill>
                  <a:srgbClr val="FF0000"/>
                </a:solidFill>
                <a:latin typeface="Segoe UI Symbol" panose="020B0502040204020203" pitchFamily="34" charset="0"/>
                <a:ea typeface="Segoe UI Symbol" panose="020B0502040204020203" pitchFamily="34" charset="0"/>
              </a:rPr>
              <a:t>faulting</a:t>
            </a: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endParaRPr lang="en-US" sz="2000" dirty="0">
              <a:solidFill>
                <a:srgbClr val="FF0000"/>
              </a:solidFill>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022978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p:pic>
        <p:nvPicPr>
          <p:cNvPr id="5" name="Picture 4" descr="Diagram&#10;&#10;Description automatically generated">
            <a:extLst>
              <a:ext uri="{FF2B5EF4-FFF2-40B4-BE49-F238E27FC236}">
                <a16:creationId xmlns:a16="http://schemas.microsoft.com/office/drawing/2014/main" id="{3F218883-7B66-6E4D-85CC-5F40AFF8F088}"/>
              </a:ext>
            </a:extLst>
          </p:cNvPr>
          <p:cNvPicPr>
            <a:picLocks noChangeAspect="1"/>
          </p:cNvPicPr>
          <p:nvPr/>
        </p:nvPicPr>
        <p:blipFill>
          <a:blip r:embed="rId3"/>
          <a:stretch>
            <a:fillRect/>
          </a:stretch>
        </p:blipFill>
        <p:spPr>
          <a:xfrm>
            <a:off x="1262222" y="672496"/>
            <a:ext cx="7279947" cy="4287717"/>
          </a:xfrm>
          <a:prstGeom prst="rect">
            <a:avLst/>
          </a:prstGeom>
        </p:spPr>
      </p:pic>
      <p:sp>
        <p:nvSpPr>
          <p:cNvPr id="7" name="TextBox 6">
            <a:extLst>
              <a:ext uri="{FF2B5EF4-FFF2-40B4-BE49-F238E27FC236}">
                <a16:creationId xmlns:a16="http://schemas.microsoft.com/office/drawing/2014/main" id="{9F34896B-BF0B-0841-8265-81DC642481C5}"/>
              </a:ext>
            </a:extLst>
          </p:cNvPr>
          <p:cNvSpPr txBox="1"/>
          <p:nvPr/>
        </p:nvSpPr>
        <p:spPr>
          <a:xfrm>
            <a:off x="1086678" y="5094100"/>
            <a:ext cx="9144000" cy="923330"/>
          </a:xfrm>
          <a:prstGeom prst="rect">
            <a:avLst/>
          </a:prstGeom>
          <a:noFill/>
        </p:spPr>
        <p:txBody>
          <a:bodyPr wrap="square" rtlCol="0">
            <a:spAutoFit/>
          </a:bodyPr>
          <a:lstStyle/>
          <a:p>
            <a:pPr marL="457200" indent="-457200">
              <a:buFont typeface="Courier New" panose="02070309020205020404" pitchFamily="49" charset="0"/>
              <a:buChar char="o"/>
            </a:pPr>
            <a:r>
              <a:rPr lang="en-US" sz="2200" dirty="0">
                <a:solidFill>
                  <a:schemeClr val="tx1">
                    <a:lumMod val="50000"/>
                    <a:lumOff val="50000"/>
                  </a:schemeClr>
                </a:solidFill>
                <a:latin typeface="Segoe UI Symbol" panose="020B0502040204020203" pitchFamily="34" charset="0"/>
                <a:ea typeface="Segoe UI Symbol" panose="020B0502040204020203" pitchFamily="34" charset="0"/>
              </a:rPr>
              <a:t>Increase pore pressure.</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Reduce rock pressure (e.g., move to shallow depths).</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pic>
        <p:nvPicPr>
          <p:cNvPr id="6" name="Picture 5">
            <a:extLst>
              <a:ext uri="{FF2B5EF4-FFF2-40B4-BE49-F238E27FC236}">
                <a16:creationId xmlns:a16="http://schemas.microsoft.com/office/drawing/2014/main" id="{F65B66C0-42DB-384B-9988-45D057EC69CC}"/>
              </a:ext>
            </a:extLst>
          </p:cNvPr>
          <p:cNvPicPr>
            <a:picLocks noChangeAspect="1"/>
          </p:cNvPicPr>
          <p:nvPr/>
        </p:nvPicPr>
        <p:blipFill>
          <a:blip r:embed="rId4"/>
          <a:stretch>
            <a:fillRect/>
          </a:stretch>
        </p:blipFill>
        <p:spPr>
          <a:xfrm>
            <a:off x="39756" y="269304"/>
            <a:ext cx="1591517" cy="1948934"/>
          </a:xfrm>
          <a:prstGeom prst="rect">
            <a:avLst/>
          </a:prstGeom>
        </p:spPr>
      </p:pic>
      <p:sp>
        <p:nvSpPr>
          <p:cNvPr id="8" name="TextBox 7">
            <a:extLst>
              <a:ext uri="{FF2B5EF4-FFF2-40B4-BE49-F238E27FC236}">
                <a16:creationId xmlns:a16="http://schemas.microsoft.com/office/drawing/2014/main" id="{107A8402-13E8-EF4F-9809-E13314F8184B}"/>
              </a:ext>
            </a:extLst>
          </p:cNvPr>
          <p:cNvSpPr txBox="1"/>
          <p:nvPr/>
        </p:nvSpPr>
        <p:spPr>
          <a:xfrm>
            <a:off x="6338566" y="447452"/>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053527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Mohr’s Circle</a:t>
            </a:r>
          </a:p>
        </p:txBody>
      </p:sp>
      <p:pic>
        <p:nvPicPr>
          <p:cNvPr id="5" name="Picture 4" descr="Diagram&#10;&#10;Description automatically generated">
            <a:extLst>
              <a:ext uri="{FF2B5EF4-FFF2-40B4-BE49-F238E27FC236}">
                <a16:creationId xmlns:a16="http://schemas.microsoft.com/office/drawing/2014/main" id="{3F218883-7B66-6E4D-85CC-5F40AFF8F088}"/>
              </a:ext>
            </a:extLst>
          </p:cNvPr>
          <p:cNvPicPr>
            <a:picLocks noChangeAspect="1"/>
          </p:cNvPicPr>
          <p:nvPr/>
        </p:nvPicPr>
        <p:blipFill>
          <a:blip r:embed="rId3"/>
          <a:stretch>
            <a:fillRect/>
          </a:stretch>
        </p:blipFill>
        <p:spPr>
          <a:xfrm>
            <a:off x="1262222" y="672496"/>
            <a:ext cx="7279947" cy="4287717"/>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F34896B-BF0B-0841-8265-81DC642481C5}"/>
                  </a:ext>
                </a:extLst>
              </p:cNvPr>
              <p:cNvSpPr txBox="1"/>
              <p:nvPr/>
            </p:nvSpPr>
            <p:spPr>
              <a:xfrm>
                <a:off x="1086678" y="5094100"/>
                <a:ext cx="9144000" cy="1284134"/>
              </a:xfrm>
              <a:prstGeom prst="rect">
                <a:avLst/>
              </a:prstGeom>
              <a:noFill/>
            </p:spPr>
            <p:txBody>
              <a:bodyPr wrap="square" rtlCol="0">
                <a:spAutoFit/>
              </a:bodyPr>
              <a:lstStyle/>
              <a:p>
                <a:pPr marL="457200" indent="-457200">
                  <a:buFont typeface="Courier New" panose="02070309020205020404" pitchFamily="49" charset="0"/>
                  <a:buChar char="o"/>
                </a:pPr>
                <a:r>
                  <a:rPr lang="en-US" sz="2200" dirty="0">
                    <a:solidFill>
                      <a:schemeClr val="tx1">
                        <a:lumMod val="50000"/>
                        <a:lumOff val="50000"/>
                      </a:schemeClr>
                    </a:solidFill>
                    <a:latin typeface="Segoe UI Symbol" panose="020B0502040204020203" pitchFamily="34" charset="0"/>
                    <a:ea typeface="Segoe UI Symbol" panose="020B0502040204020203" pitchFamily="34" charset="0"/>
                  </a:rPr>
                  <a:t>Increase pore pressure.</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solidFill>
                      <a:schemeClr val="tx1">
                        <a:lumMod val="50000"/>
                        <a:lumOff val="50000"/>
                      </a:schemeClr>
                    </a:solidFill>
                    <a:latin typeface="Segoe UI Symbol" panose="020B0502040204020203" pitchFamily="34" charset="0"/>
                    <a:ea typeface="Segoe UI Symbol" panose="020B0502040204020203" pitchFamily="34" charset="0"/>
                  </a:rPr>
                  <a:t>Reduce rock pressure (e.g., move to shallow depths).</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Increase differential stress (reduce </a:t>
                </a:r>
                <a14:m>
                  <m:oMath xmlns:m="http://schemas.openxmlformats.org/officeDocument/2006/math">
                    <m:sSub>
                      <m:sSubPr>
                        <m:ctrlPr>
                          <a:rPr lang="en-US" sz="2400" i="1">
                            <a:latin typeface="Cambria Math" panose="02040503050406030204" pitchFamily="18" charset="0"/>
                            <a:ea typeface="Segoe UI Symbol" panose="020B0502040204020203" pitchFamily="34" charset="0"/>
                          </a:rPr>
                        </m:ctrlPr>
                      </m:sSubPr>
                      <m:e>
                        <m:r>
                          <a:rPr lang="en-US" sz="2400" b="0" i="1" smtClean="0">
                            <a:latin typeface="Cambria Math" panose="02040503050406030204" pitchFamily="18" charset="0"/>
                            <a:ea typeface="Cambria Math" panose="02040503050406030204" pitchFamily="18" charset="0"/>
                          </a:rPr>
                          <m:t>𝜎</m:t>
                        </m:r>
                      </m:e>
                      <m:sub>
                        <m:r>
                          <a:rPr lang="en-US" sz="2400" b="0" i="0" smtClean="0">
                            <a:latin typeface="Cambria Math" panose="02040503050406030204" pitchFamily="18" charset="0"/>
                            <a:ea typeface="Cambria Math" panose="02040503050406030204" pitchFamily="18" charset="0"/>
                          </a:rPr>
                          <m:t>3</m:t>
                        </m:r>
                      </m:sub>
                    </m:sSub>
                  </m:oMath>
                </a14:m>
                <a:r>
                  <a:rPr lang="en-US" sz="2200" dirty="0">
                    <a:latin typeface="Segoe UI Symbol" panose="020B0502040204020203" pitchFamily="34" charset="0"/>
                    <a:ea typeface="Segoe UI Symbol" panose="020B0502040204020203" pitchFamily="34" charset="0"/>
                  </a:rPr>
                  <a:t> or increase </a:t>
                </a:r>
                <a14:m>
                  <m:oMath xmlns:m="http://schemas.openxmlformats.org/officeDocument/2006/math">
                    <m:sSub>
                      <m:sSubPr>
                        <m:ctrlPr>
                          <a:rPr lang="en-US" sz="2400" i="1">
                            <a:latin typeface="Cambria Math" panose="02040503050406030204" pitchFamily="18" charset="0"/>
                            <a:ea typeface="Segoe UI Symbol" panose="020B0502040204020203" pitchFamily="34" charset="0"/>
                          </a:rPr>
                        </m:ctrlPr>
                      </m:sSubPr>
                      <m:e>
                        <m:r>
                          <a:rPr lang="en-US" sz="2400" b="0" i="1" smtClean="0">
                            <a:latin typeface="Cambria Math" panose="02040503050406030204" pitchFamily="18" charset="0"/>
                            <a:ea typeface="Cambria Math" panose="02040503050406030204" pitchFamily="18" charset="0"/>
                          </a:rPr>
                          <m:t>𝜎</m:t>
                        </m:r>
                      </m:e>
                      <m:sub>
                        <m:r>
                          <a:rPr lang="en-US" sz="2400" b="0" i="1" smtClean="0">
                            <a:latin typeface="Cambria Math" panose="02040503050406030204" pitchFamily="18" charset="0"/>
                            <a:ea typeface="Segoe UI Symbol" panose="020B0502040204020203" pitchFamily="34" charset="0"/>
                          </a:rPr>
                          <m:t>1</m:t>
                        </m:r>
                      </m:sub>
                    </m:sSub>
                  </m:oMath>
                </a14:m>
                <a:r>
                  <a:rPr lang="en-US" sz="2200" dirty="0">
                    <a:latin typeface="Segoe UI Symbol" panose="020B0502040204020203" pitchFamily="34" charset="0"/>
                    <a:ea typeface="Segoe UI Symbol" panose="020B0502040204020203" pitchFamily="34" charset="0"/>
                  </a:rPr>
                  <a:t>).  </a:t>
                </a:r>
              </a:p>
            </p:txBody>
          </p:sp>
        </mc:Choice>
        <mc:Fallback xmlns="">
          <p:sp>
            <p:nvSpPr>
              <p:cNvPr id="7" name="TextBox 6">
                <a:extLst>
                  <a:ext uri="{FF2B5EF4-FFF2-40B4-BE49-F238E27FC236}">
                    <a16:creationId xmlns:a16="http://schemas.microsoft.com/office/drawing/2014/main" id="{9F34896B-BF0B-0841-8265-81DC642481C5}"/>
                  </a:ext>
                </a:extLst>
              </p:cNvPr>
              <p:cNvSpPr txBox="1">
                <a:spLocks noRot="1" noChangeAspect="1" noMove="1" noResize="1" noEditPoints="1" noAdjustHandles="1" noChangeArrowheads="1" noChangeShapeType="1" noTextEdit="1"/>
              </p:cNvSpPr>
              <p:nvPr/>
            </p:nvSpPr>
            <p:spPr>
              <a:xfrm>
                <a:off x="1086678" y="5094100"/>
                <a:ext cx="9144000" cy="1284134"/>
              </a:xfrm>
              <a:prstGeom prst="rect">
                <a:avLst/>
              </a:prstGeom>
              <a:blipFill>
                <a:blip r:embed="rId4"/>
                <a:stretch>
                  <a:fillRect l="-693" t="-3922" b="-9804"/>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F65B66C0-42DB-384B-9988-45D057EC69CC}"/>
              </a:ext>
            </a:extLst>
          </p:cNvPr>
          <p:cNvPicPr>
            <a:picLocks noChangeAspect="1"/>
          </p:cNvPicPr>
          <p:nvPr/>
        </p:nvPicPr>
        <p:blipFill>
          <a:blip r:embed="rId5"/>
          <a:stretch>
            <a:fillRect/>
          </a:stretch>
        </p:blipFill>
        <p:spPr>
          <a:xfrm>
            <a:off x="39756" y="269304"/>
            <a:ext cx="1591517" cy="1948934"/>
          </a:xfrm>
          <a:prstGeom prst="rect">
            <a:avLst/>
          </a:prstGeom>
        </p:spPr>
      </p:pic>
      <p:sp>
        <p:nvSpPr>
          <p:cNvPr id="8" name="TextBox 7">
            <a:extLst>
              <a:ext uri="{FF2B5EF4-FFF2-40B4-BE49-F238E27FC236}">
                <a16:creationId xmlns:a16="http://schemas.microsoft.com/office/drawing/2014/main" id="{DD23D7ED-6CCB-E34D-A7B3-48552EC564C1}"/>
              </a:ext>
            </a:extLst>
          </p:cNvPr>
          <p:cNvSpPr txBox="1"/>
          <p:nvPr/>
        </p:nvSpPr>
        <p:spPr>
          <a:xfrm>
            <a:off x="6338566" y="447452"/>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22368227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810A765A-CB7E-A545-B0EB-DDC5B9FBDC2B}"/>
              </a:ext>
            </a:extLst>
          </p:cNvPr>
          <p:cNvPicPr>
            <a:picLocks noChangeAspect="1"/>
          </p:cNvPicPr>
          <p:nvPr/>
        </p:nvPicPr>
        <p:blipFill>
          <a:blip r:embed="rId3"/>
          <a:stretch>
            <a:fillRect/>
          </a:stretch>
        </p:blipFill>
        <p:spPr>
          <a:xfrm>
            <a:off x="903080" y="0"/>
            <a:ext cx="7337840" cy="4819848"/>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spTree>
    <p:extLst>
      <p:ext uri="{BB962C8B-B14F-4D97-AF65-F5344CB8AC3E}">
        <p14:creationId xmlns:p14="http://schemas.microsoft.com/office/powerpoint/2010/main" val="21924343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810A765A-CB7E-A545-B0EB-DDC5B9FBDC2B}"/>
              </a:ext>
            </a:extLst>
          </p:cNvPr>
          <p:cNvPicPr>
            <a:picLocks noChangeAspect="1"/>
          </p:cNvPicPr>
          <p:nvPr/>
        </p:nvPicPr>
        <p:blipFill>
          <a:blip r:embed="rId3"/>
          <a:stretch>
            <a:fillRect/>
          </a:stretch>
        </p:blipFill>
        <p:spPr>
          <a:xfrm>
            <a:off x="903080" y="0"/>
            <a:ext cx="7337840" cy="4819848"/>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sp>
        <p:nvSpPr>
          <p:cNvPr id="2" name="Freeform 1">
            <a:extLst>
              <a:ext uri="{FF2B5EF4-FFF2-40B4-BE49-F238E27FC236}">
                <a16:creationId xmlns:a16="http://schemas.microsoft.com/office/drawing/2014/main" id="{35B24FF6-44FA-DB4B-8DB2-060CF378E1FB}"/>
              </a:ext>
            </a:extLst>
          </p:cNvPr>
          <p:cNvSpPr/>
          <p:nvPr/>
        </p:nvSpPr>
        <p:spPr>
          <a:xfrm>
            <a:off x="4958815" y="1114822"/>
            <a:ext cx="2775029" cy="3528397"/>
          </a:xfrm>
          <a:custGeom>
            <a:avLst/>
            <a:gdLst>
              <a:gd name="connsiteX0" fmla="*/ 395064 w 2775029"/>
              <a:gd name="connsiteY0" fmla="*/ 141438 h 3528397"/>
              <a:gd name="connsiteX1" fmla="*/ 63759 w 2775029"/>
              <a:gd name="connsiteY1" fmla="*/ 459490 h 3528397"/>
              <a:gd name="connsiteX2" fmla="*/ 63759 w 2775029"/>
              <a:gd name="connsiteY2" fmla="*/ 1837716 h 3528397"/>
              <a:gd name="connsiteX3" fmla="*/ 726368 w 2775029"/>
              <a:gd name="connsiteY3" fmla="*/ 3414725 h 3528397"/>
              <a:gd name="connsiteX4" fmla="*/ 2581672 w 2775029"/>
              <a:gd name="connsiteY4" fmla="*/ 3123177 h 3528397"/>
              <a:gd name="connsiteX5" fmla="*/ 2687690 w 2775029"/>
              <a:gd name="connsiteY5" fmla="*/ 883560 h 3528397"/>
              <a:gd name="connsiteX6" fmla="*/ 2316629 w 2775029"/>
              <a:gd name="connsiteY6" fmla="*/ 48673 h 3528397"/>
              <a:gd name="connsiteX7" fmla="*/ 395064 w 2775029"/>
              <a:gd name="connsiteY7" fmla="*/ 141438 h 3528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029" h="3528397">
                <a:moveTo>
                  <a:pt x="395064" y="141438"/>
                </a:moveTo>
                <a:cubicBezTo>
                  <a:pt x="19586" y="209908"/>
                  <a:pt x="118976" y="176777"/>
                  <a:pt x="63759" y="459490"/>
                </a:cubicBezTo>
                <a:cubicBezTo>
                  <a:pt x="8541" y="742203"/>
                  <a:pt x="-46676" y="1345177"/>
                  <a:pt x="63759" y="1837716"/>
                </a:cubicBezTo>
                <a:cubicBezTo>
                  <a:pt x="174194" y="2330255"/>
                  <a:pt x="306716" y="3200482"/>
                  <a:pt x="726368" y="3414725"/>
                </a:cubicBezTo>
                <a:cubicBezTo>
                  <a:pt x="1146020" y="3628968"/>
                  <a:pt x="2254785" y="3545038"/>
                  <a:pt x="2581672" y="3123177"/>
                </a:cubicBezTo>
                <a:cubicBezTo>
                  <a:pt x="2908559" y="2701316"/>
                  <a:pt x="2731864" y="1395977"/>
                  <a:pt x="2687690" y="883560"/>
                </a:cubicBezTo>
                <a:cubicBezTo>
                  <a:pt x="2643516" y="371143"/>
                  <a:pt x="2705360" y="174569"/>
                  <a:pt x="2316629" y="48673"/>
                </a:cubicBezTo>
                <a:cubicBezTo>
                  <a:pt x="1927899" y="-77223"/>
                  <a:pt x="770542" y="72968"/>
                  <a:pt x="395064" y="141438"/>
                </a:cubicBezTo>
                <a:close/>
              </a:path>
            </a:pathLst>
          </a:custGeom>
          <a:solidFill>
            <a:srgbClr val="FF0000">
              <a:alpha val="16000"/>
            </a:srgbClr>
          </a:solidFill>
          <a:ln w="539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5C4F641-8240-074B-9D34-037110A4AA1E}"/>
              </a:ext>
            </a:extLst>
          </p:cNvPr>
          <p:cNvSpPr txBox="1"/>
          <p:nvPr/>
        </p:nvSpPr>
        <p:spPr>
          <a:xfrm>
            <a:off x="205408" y="4765119"/>
            <a:ext cx="8733183" cy="923330"/>
          </a:xfrm>
          <a:prstGeom prst="rect">
            <a:avLst/>
          </a:prstGeom>
          <a:noFill/>
        </p:spPr>
        <p:txBody>
          <a:bodyPr wrap="square" rtlCol="0">
            <a:spAutoFit/>
          </a:bodyPr>
          <a:lstStyle/>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At high confining pressures, often transition to a different type of (ductile) failure: </a:t>
            </a:r>
            <a:r>
              <a:rPr lang="en-US" sz="2200" u="sng" dirty="0">
                <a:solidFill>
                  <a:srgbClr val="FF0000"/>
                </a:solidFill>
                <a:latin typeface="Segoe UI Symbol" panose="020B0502040204020203" pitchFamily="34" charset="0"/>
                <a:ea typeface="Segoe UI Symbol" panose="020B0502040204020203" pitchFamily="34" charset="0"/>
              </a:rPr>
              <a:t>Plasticity</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36981988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810A765A-CB7E-A545-B0EB-DDC5B9FBDC2B}"/>
              </a:ext>
            </a:extLst>
          </p:cNvPr>
          <p:cNvPicPr>
            <a:picLocks noChangeAspect="1"/>
          </p:cNvPicPr>
          <p:nvPr/>
        </p:nvPicPr>
        <p:blipFill>
          <a:blip r:embed="rId3"/>
          <a:stretch>
            <a:fillRect/>
          </a:stretch>
        </p:blipFill>
        <p:spPr>
          <a:xfrm>
            <a:off x="903080" y="0"/>
            <a:ext cx="7337840" cy="4819848"/>
          </a:xfrm>
          <a:prstGeom prst="rect">
            <a:avLst/>
          </a:prstGeom>
        </p:spPr>
      </p:pic>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sp>
        <p:nvSpPr>
          <p:cNvPr id="8" name="TextBox 7">
            <a:extLst>
              <a:ext uri="{FF2B5EF4-FFF2-40B4-BE49-F238E27FC236}">
                <a16:creationId xmlns:a16="http://schemas.microsoft.com/office/drawing/2014/main" id="{942AC5B3-C2AC-CF4A-8980-853B30A2FE1D}"/>
              </a:ext>
            </a:extLst>
          </p:cNvPr>
          <p:cNvSpPr txBox="1"/>
          <p:nvPr/>
        </p:nvSpPr>
        <p:spPr>
          <a:xfrm>
            <a:off x="205408" y="4765119"/>
            <a:ext cx="8733183" cy="2092881"/>
          </a:xfrm>
          <a:prstGeom prst="rect">
            <a:avLst/>
          </a:prstGeom>
          <a:noFill/>
        </p:spPr>
        <p:txBody>
          <a:bodyPr wrap="square" rtlCol="0">
            <a:spAutoFit/>
          </a:bodyPr>
          <a:lstStyle/>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At high confining pressures, often transition to a different type of (ductile) failure: </a:t>
            </a:r>
            <a:r>
              <a:rPr lang="en-US" sz="2200" u="sng" dirty="0">
                <a:latin typeface="Segoe UI Symbol" panose="020B0502040204020203" pitchFamily="34" charset="0"/>
                <a:ea typeface="Segoe UI Symbol" panose="020B0502040204020203" pitchFamily="34" charset="0"/>
              </a:rPr>
              <a:t>Plasticity</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Still kicks-in at a threshold stress: ”Yield Stress”</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Instead of breaking, produces arbitrarily high amounts of deformation at constant stress (= yield strength).</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41108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42AC5B3-C2AC-CF4A-8980-853B30A2FE1D}"/>
              </a:ext>
            </a:extLst>
          </p:cNvPr>
          <p:cNvSpPr txBox="1"/>
          <p:nvPr/>
        </p:nvSpPr>
        <p:spPr>
          <a:xfrm>
            <a:off x="205408" y="4765119"/>
            <a:ext cx="8733183" cy="2092881"/>
          </a:xfrm>
          <a:prstGeom prst="rect">
            <a:avLst/>
          </a:prstGeom>
          <a:noFill/>
        </p:spPr>
        <p:txBody>
          <a:bodyPr wrap="square" rtlCol="0">
            <a:spAutoFit/>
          </a:bodyPr>
          <a:lstStyle/>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At high confining pressures, often transition to a different type of (ductile) failure: </a:t>
            </a:r>
            <a:r>
              <a:rPr lang="en-US" sz="2200" u="sng" dirty="0">
                <a:latin typeface="Segoe UI Symbol" panose="020B0502040204020203" pitchFamily="34" charset="0"/>
                <a:ea typeface="Segoe UI Symbol" panose="020B0502040204020203" pitchFamily="34" charset="0"/>
              </a:rPr>
              <a:t>Plasticity</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Still kicks-in at a threshold stress: ”Yield Stress”</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a:p>
            <a:pPr marL="457200" indent="-457200">
              <a:buFont typeface="Courier New" panose="02070309020205020404" pitchFamily="49" charset="0"/>
              <a:buChar char="o"/>
            </a:pPr>
            <a:r>
              <a:rPr lang="en-US" sz="2200" dirty="0">
                <a:latin typeface="Segoe UI Symbol" panose="020B0502040204020203" pitchFamily="34" charset="0"/>
                <a:ea typeface="Segoe UI Symbol" panose="020B0502040204020203" pitchFamily="34" charset="0"/>
              </a:rPr>
              <a:t>Instead of breaking, produces arbitrarily high amounts of deformation at constant stress (= yield strength).</a:t>
            </a:r>
          </a:p>
          <a:p>
            <a:pPr marL="457200" indent="-457200">
              <a:buFont typeface="Courier New" panose="02070309020205020404" pitchFamily="49" charset="0"/>
              <a:buChar char="o"/>
            </a:pPr>
            <a:endParaRPr lang="en-US" sz="500" dirty="0">
              <a:latin typeface="Segoe UI Symbol" panose="020B0502040204020203" pitchFamily="34" charset="0"/>
              <a:ea typeface="Segoe UI Symbol" panose="020B0502040204020203" pitchFamily="34" charset="0"/>
            </a:endParaRPr>
          </a:p>
        </p:txBody>
      </p:sp>
      <p:pic>
        <p:nvPicPr>
          <p:cNvPr id="14" name="Picture 13" descr="Diagram&#10;&#10;Description automatically generated">
            <a:extLst>
              <a:ext uri="{FF2B5EF4-FFF2-40B4-BE49-F238E27FC236}">
                <a16:creationId xmlns:a16="http://schemas.microsoft.com/office/drawing/2014/main" id="{C4EECC21-60DE-6848-89A9-F6CF42BE218B}"/>
              </a:ext>
            </a:extLst>
          </p:cNvPr>
          <p:cNvPicPr>
            <a:picLocks noChangeAspect="1"/>
          </p:cNvPicPr>
          <p:nvPr/>
        </p:nvPicPr>
        <p:blipFill>
          <a:blip r:embed="rId3"/>
          <a:stretch>
            <a:fillRect/>
          </a:stretch>
        </p:blipFill>
        <p:spPr>
          <a:xfrm>
            <a:off x="903080" y="0"/>
            <a:ext cx="7337840" cy="4819848"/>
          </a:xfrm>
          <a:prstGeom prst="rect">
            <a:avLst/>
          </a:prstGeom>
        </p:spPr>
      </p:pic>
      <p:sp>
        <p:nvSpPr>
          <p:cNvPr id="2" name="Rectangle 1">
            <a:extLst>
              <a:ext uri="{FF2B5EF4-FFF2-40B4-BE49-F238E27FC236}">
                <a16:creationId xmlns:a16="http://schemas.microsoft.com/office/drawing/2014/main" id="{BB96B89F-0388-4147-A476-62B8E78DF7F7}"/>
              </a:ext>
            </a:extLst>
          </p:cNvPr>
          <p:cNvSpPr/>
          <p:nvPr/>
        </p:nvSpPr>
        <p:spPr>
          <a:xfrm>
            <a:off x="849104" y="505833"/>
            <a:ext cx="8156448" cy="4314015"/>
          </a:xfrm>
          <a:prstGeom prst="rect">
            <a:avLst/>
          </a:prstGeom>
          <a:solidFill>
            <a:schemeClr val="bg1">
              <a:alpha val="9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Diagram&#10;&#10;Description automatically generated">
            <a:extLst>
              <a:ext uri="{FF2B5EF4-FFF2-40B4-BE49-F238E27FC236}">
                <a16:creationId xmlns:a16="http://schemas.microsoft.com/office/drawing/2014/main" id="{2223E425-0483-0E4C-B38B-3524499B3878}"/>
              </a:ext>
            </a:extLst>
          </p:cNvPr>
          <p:cNvPicPr>
            <a:picLocks noChangeAspect="1"/>
          </p:cNvPicPr>
          <p:nvPr/>
        </p:nvPicPr>
        <p:blipFill>
          <a:blip r:embed="rId4"/>
          <a:stretch>
            <a:fillRect/>
          </a:stretch>
        </p:blipFill>
        <p:spPr>
          <a:xfrm>
            <a:off x="2522471" y="303810"/>
            <a:ext cx="4013995" cy="4424877"/>
          </a:xfrm>
          <a:prstGeom prst="rect">
            <a:avLst/>
          </a:prstGeom>
        </p:spPr>
      </p:pic>
      <p:sp>
        <p:nvSpPr>
          <p:cNvPr id="7" name="TextBox 6">
            <a:extLst>
              <a:ext uri="{FF2B5EF4-FFF2-40B4-BE49-F238E27FC236}">
                <a16:creationId xmlns:a16="http://schemas.microsoft.com/office/drawing/2014/main" id="{AE809780-2766-4346-812C-5155D9DC9BC7}"/>
              </a:ext>
            </a:extLst>
          </p:cNvPr>
          <p:cNvSpPr txBox="1"/>
          <p:nvPr/>
        </p:nvSpPr>
        <p:spPr>
          <a:xfrm>
            <a:off x="6338566" y="447452"/>
            <a:ext cx="1543212" cy="553998"/>
          </a:xfrm>
          <a:prstGeom prst="rect">
            <a:avLst/>
          </a:prstGeom>
          <a:noFill/>
        </p:spPr>
        <p:txBody>
          <a:bodyPr wrap="square" rtlCol="0">
            <a:spAutoFit/>
          </a:bodyPr>
          <a:lstStyle/>
          <a:p>
            <a:r>
              <a:rPr lang="en-US" sz="1500" dirty="0">
                <a:latin typeface="Segoe UI Symbol" panose="020B0502040204020203" pitchFamily="34" charset="0"/>
                <a:ea typeface="Segoe UI Symbol" panose="020B0502040204020203" pitchFamily="34" charset="0"/>
              </a:rPr>
              <a:t>J-P Burg (ETHZ)</a:t>
            </a:r>
          </a:p>
          <a:p>
            <a:pPr marL="457200" indent="-457200">
              <a:buFont typeface="Courier New" panose="02070309020205020404" pitchFamily="49" charset="0"/>
              <a:buChar char="o"/>
            </a:pPr>
            <a:endParaRPr lang="en-US" sz="15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2389885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0A9BEC-275A-8D43-8AC4-AE578F7EBA68}"/>
              </a:ext>
            </a:extLst>
          </p:cNvPr>
          <p:cNvSpPr/>
          <p:nvPr/>
        </p:nvSpPr>
        <p:spPr>
          <a:xfrm>
            <a:off x="3635828"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E7A2385-F6FB-584F-9A05-5830AE4594B0}"/>
              </a:ext>
            </a:extLst>
          </p:cNvPr>
          <p:cNvSpPr/>
          <p:nvPr/>
        </p:nvSpPr>
        <p:spPr>
          <a:xfrm>
            <a:off x="6824036"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C464C96-A985-554D-A528-F482E7F04880}"/>
              </a:ext>
            </a:extLst>
          </p:cNvPr>
          <p:cNvSpPr/>
          <p:nvPr/>
        </p:nvSpPr>
        <p:spPr>
          <a:xfrm>
            <a:off x="1038932"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a:extLst>
              <a:ext uri="{FF2B5EF4-FFF2-40B4-BE49-F238E27FC236}">
                <a16:creationId xmlns:a16="http://schemas.microsoft.com/office/drawing/2014/main" id="{ED2CAA0E-1AA0-D24F-BE41-5EEE77F956A6}"/>
              </a:ext>
            </a:extLst>
          </p:cNvPr>
          <p:cNvPicPr>
            <a:picLocks noChangeAspect="1"/>
          </p:cNvPicPr>
          <p:nvPr/>
        </p:nvPicPr>
        <p:blipFill>
          <a:blip r:embed="rId3"/>
          <a:stretch>
            <a:fillRect/>
          </a:stretch>
        </p:blipFill>
        <p:spPr>
          <a:xfrm>
            <a:off x="560974" y="1213403"/>
            <a:ext cx="3881996" cy="4126593"/>
          </a:xfrm>
          <a:prstGeom prst="rect">
            <a:avLst/>
          </a:prstGeom>
        </p:spPr>
      </p:pic>
      <p:sp>
        <p:nvSpPr>
          <p:cNvPr id="12" name="TextBox 11">
            <a:extLst>
              <a:ext uri="{FF2B5EF4-FFF2-40B4-BE49-F238E27FC236}">
                <a16:creationId xmlns:a16="http://schemas.microsoft.com/office/drawing/2014/main" id="{50A5B7D6-1BE4-C842-9241-01B4FE191BF6}"/>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sp>
        <p:nvSpPr>
          <p:cNvPr id="2" name="Rectangle 1">
            <a:extLst>
              <a:ext uri="{FF2B5EF4-FFF2-40B4-BE49-F238E27FC236}">
                <a16:creationId xmlns:a16="http://schemas.microsoft.com/office/drawing/2014/main" id="{203C09A6-9B96-D843-A90E-42D5AC5C567E}"/>
              </a:ext>
            </a:extLst>
          </p:cNvPr>
          <p:cNvSpPr/>
          <p:nvPr/>
        </p:nvSpPr>
        <p:spPr>
          <a:xfrm>
            <a:off x="4631511" y="1568539"/>
            <a:ext cx="4399135" cy="3416320"/>
          </a:xfrm>
          <a:prstGeom prst="rect">
            <a:avLst/>
          </a:prstGeom>
        </p:spPr>
        <p:txBody>
          <a:bodyPr wrap="square">
            <a:spAutoFit/>
          </a:bodyPr>
          <a:lstStyle/>
          <a:p>
            <a:r>
              <a:rPr lang="en-US" b="1" u="sng" dirty="0">
                <a:latin typeface="Segoe UI Symbol" panose="020B0502040204020203" pitchFamily="34" charset="0"/>
                <a:ea typeface="Segoe UI Symbol" panose="020B0502040204020203" pitchFamily="34" charset="0"/>
              </a:rPr>
              <a:t>Perfectly plastic </a:t>
            </a:r>
            <a:r>
              <a:rPr lang="en-US" dirty="0">
                <a:latin typeface="Segoe UI Symbol" panose="020B0502040204020203" pitchFamily="34" charset="0"/>
                <a:ea typeface="Segoe UI Symbol" panose="020B0502040204020203" pitchFamily="34" charset="0"/>
              </a:rPr>
              <a:t>material is a solid that does not deform until a threshold strength = stress (the </a:t>
            </a:r>
            <a:r>
              <a:rPr lang="en-US" b="1" u="sng" dirty="0">
                <a:latin typeface="Segoe UI Symbol" panose="020B0502040204020203" pitchFamily="34" charset="0"/>
                <a:ea typeface="Segoe UI Symbol" panose="020B0502040204020203" pitchFamily="34" charset="0"/>
              </a:rPr>
              <a:t>yield stress</a:t>
            </a:r>
            <a:r>
              <a:rPr lang="en-US" b="1" dirty="0">
                <a:latin typeface="Segoe UI Symbol" panose="020B0502040204020203" pitchFamily="34" charset="0"/>
                <a:ea typeface="Segoe UI Symbol" panose="020B0502040204020203" pitchFamily="34" charset="0"/>
              </a:rPr>
              <a:t>) </a:t>
            </a:r>
            <a:r>
              <a:rPr lang="en-US" dirty="0">
                <a:latin typeface="Segoe UI Symbol" panose="020B0502040204020203" pitchFamily="34" charset="0"/>
                <a:ea typeface="Segoe UI Symbol" panose="020B0502040204020203" pitchFamily="34" charset="0"/>
              </a:rPr>
              <a:t>is reached; the solid is incapable of maintaining stress greater than this critical value. At the yield stress, permanent and irreversible deformation proceeds continuously and indefinitely under constant stress (as for viscous deformation) </a:t>
            </a:r>
          </a:p>
          <a:p>
            <a:endParaRPr lang="en-US" dirty="0">
              <a:latin typeface="Segoe UI Symbol" panose="020B0502040204020203" pitchFamily="34" charset="0"/>
              <a:ea typeface="Segoe UI Symbol" panose="020B0502040204020203" pitchFamily="34" charset="0"/>
            </a:endParaRPr>
          </a:p>
          <a:p>
            <a:r>
              <a:rPr lang="en-US" i="1" dirty="0">
                <a:latin typeface="Segoe UI Symbol" panose="020B0502040204020203" pitchFamily="34" charset="0"/>
                <a:ea typeface="Segoe UI Symbol" panose="020B0502040204020203" pitchFamily="34" charset="0"/>
              </a:rPr>
              <a:t>- J. P. Berg, 2020</a:t>
            </a:r>
            <a:endParaRPr lang="en-US" i="1" dirty="0">
              <a:effectLst/>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6617155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0A9BEC-275A-8D43-8AC4-AE578F7EBA68}"/>
              </a:ext>
            </a:extLst>
          </p:cNvPr>
          <p:cNvSpPr/>
          <p:nvPr/>
        </p:nvSpPr>
        <p:spPr>
          <a:xfrm>
            <a:off x="3635828"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E7A2385-F6FB-584F-9A05-5830AE4594B0}"/>
              </a:ext>
            </a:extLst>
          </p:cNvPr>
          <p:cNvSpPr/>
          <p:nvPr/>
        </p:nvSpPr>
        <p:spPr>
          <a:xfrm>
            <a:off x="6824036"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C464C96-A985-554D-A528-F482E7F04880}"/>
              </a:ext>
            </a:extLst>
          </p:cNvPr>
          <p:cNvSpPr/>
          <p:nvPr/>
        </p:nvSpPr>
        <p:spPr>
          <a:xfrm>
            <a:off x="1038932"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470B4C6-4E59-1042-9504-0FFB04A6ADE1}"/>
              </a:ext>
            </a:extLst>
          </p:cNvPr>
          <p:cNvSpPr txBox="1"/>
          <p:nvPr/>
        </p:nvSpPr>
        <p:spPr>
          <a:xfrm>
            <a:off x="4920928" y="1213403"/>
            <a:ext cx="3687806" cy="1107996"/>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An important example of plasticity in mantle rocks:</a:t>
            </a:r>
          </a:p>
          <a:p>
            <a:pPr algn="ctr"/>
            <a:r>
              <a:rPr lang="en-US" sz="2200" b="1" u="sng" dirty="0" err="1">
                <a:latin typeface="Segoe UI Symbol" panose="020B0502040204020203" pitchFamily="34" charset="0"/>
                <a:ea typeface="Segoe UI Symbol" panose="020B0502040204020203" pitchFamily="34" charset="0"/>
              </a:rPr>
              <a:t>Peierls</a:t>
            </a:r>
            <a:r>
              <a:rPr lang="en-US" sz="2200" b="1" u="sng" dirty="0">
                <a:latin typeface="Segoe UI Symbol" panose="020B0502040204020203" pitchFamily="34" charset="0"/>
                <a:ea typeface="Segoe UI Symbol" panose="020B0502040204020203" pitchFamily="34" charset="0"/>
              </a:rPr>
              <a:t> Creep</a:t>
            </a:r>
            <a:endParaRPr lang="en-US" sz="2200" b="1" dirty="0">
              <a:latin typeface="Segoe UI Symbol" panose="020B0502040204020203" pitchFamily="34" charset="0"/>
              <a:ea typeface="Segoe UI Symbol" panose="020B0502040204020203" pitchFamily="34" charset="0"/>
            </a:endParaRPr>
          </a:p>
        </p:txBody>
      </p:sp>
      <p:sp>
        <p:nvSpPr>
          <p:cNvPr id="7" name="TextBox 6">
            <a:extLst>
              <a:ext uri="{FF2B5EF4-FFF2-40B4-BE49-F238E27FC236}">
                <a16:creationId xmlns:a16="http://schemas.microsoft.com/office/drawing/2014/main" id="{117B84F8-C10E-F646-8A55-CFE41E13B4DB}"/>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pic>
        <p:nvPicPr>
          <p:cNvPr id="8" name="Picture 7" descr="Diagram&#10;&#10;Description automatically generated">
            <a:extLst>
              <a:ext uri="{FF2B5EF4-FFF2-40B4-BE49-F238E27FC236}">
                <a16:creationId xmlns:a16="http://schemas.microsoft.com/office/drawing/2014/main" id="{DAD268B5-21FC-664F-B609-A9D3BE6F7D31}"/>
              </a:ext>
            </a:extLst>
          </p:cNvPr>
          <p:cNvPicPr>
            <a:picLocks noChangeAspect="1"/>
          </p:cNvPicPr>
          <p:nvPr/>
        </p:nvPicPr>
        <p:blipFill>
          <a:blip r:embed="rId3"/>
          <a:stretch>
            <a:fillRect/>
          </a:stretch>
        </p:blipFill>
        <p:spPr>
          <a:xfrm>
            <a:off x="560974" y="1213403"/>
            <a:ext cx="3881996" cy="4126593"/>
          </a:xfrm>
          <a:prstGeom prst="rect">
            <a:avLst/>
          </a:prstGeom>
        </p:spPr>
      </p:pic>
    </p:spTree>
    <p:extLst>
      <p:ext uri="{BB962C8B-B14F-4D97-AF65-F5344CB8AC3E}">
        <p14:creationId xmlns:p14="http://schemas.microsoft.com/office/powerpoint/2010/main" val="2121630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0A9BEC-275A-8D43-8AC4-AE578F7EBA68}"/>
              </a:ext>
            </a:extLst>
          </p:cNvPr>
          <p:cNvSpPr/>
          <p:nvPr/>
        </p:nvSpPr>
        <p:spPr>
          <a:xfrm>
            <a:off x="3635828"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E7A2385-F6FB-584F-9A05-5830AE4594B0}"/>
              </a:ext>
            </a:extLst>
          </p:cNvPr>
          <p:cNvSpPr/>
          <p:nvPr/>
        </p:nvSpPr>
        <p:spPr>
          <a:xfrm>
            <a:off x="6824036"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C464C96-A985-554D-A528-F482E7F04880}"/>
              </a:ext>
            </a:extLst>
          </p:cNvPr>
          <p:cNvSpPr/>
          <p:nvPr/>
        </p:nvSpPr>
        <p:spPr>
          <a:xfrm>
            <a:off x="1038932" y="1878003"/>
            <a:ext cx="329184" cy="292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470B4C6-4E59-1042-9504-0FFB04A6ADE1}"/>
              </a:ext>
            </a:extLst>
          </p:cNvPr>
          <p:cNvSpPr txBox="1"/>
          <p:nvPr/>
        </p:nvSpPr>
        <p:spPr>
          <a:xfrm>
            <a:off x="4920928" y="1213403"/>
            <a:ext cx="3687806" cy="1107996"/>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An important example of plasticity in mantle rocks:</a:t>
            </a:r>
          </a:p>
          <a:p>
            <a:pPr algn="ctr"/>
            <a:r>
              <a:rPr lang="en-US" sz="2200" b="1" u="sng" dirty="0" err="1">
                <a:latin typeface="Segoe UI Symbol" panose="020B0502040204020203" pitchFamily="34" charset="0"/>
                <a:ea typeface="Segoe UI Symbol" panose="020B0502040204020203" pitchFamily="34" charset="0"/>
              </a:rPr>
              <a:t>Peierls</a:t>
            </a:r>
            <a:r>
              <a:rPr lang="en-US" sz="2200" b="1" u="sng" dirty="0">
                <a:latin typeface="Segoe UI Symbol" panose="020B0502040204020203" pitchFamily="34" charset="0"/>
                <a:ea typeface="Segoe UI Symbol" panose="020B0502040204020203" pitchFamily="34" charset="0"/>
              </a:rPr>
              <a:t> Creep</a:t>
            </a:r>
            <a:endParaRPr lang="en-US" sz="2200" b="1" dirty="0">
              <a:latin typeface="Segoe UI Symbol" panose="020B0502040204020203" pitchFamily="34" charset="0"/>
              <a:ea typeface="Segoe UI Symbol" panose="020B0502040204020203" pitchFamily="34" charset="0"/>
            </a:endParaRPr>
          </a:p>
        </p:txBody>
      </p:sp>
      <p:sp>
        <p:nvSpPr>
          <p:cNvPr id="7" name="TextBox 6">
            <a:extLst>
              <a:ext uri="{FF2B5EF4-FFF2-40B4-BE49-F238E27FC236}">
                <a16:creationId xmlns:a16="http://schemas.microsoft.com/office/drawing/2014/main" id="{117B84F8-C10E-F646-8A55-CFE41E13B4DB}"/>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Plasticity</a:t>
            </a:r>
          </a:p>
        </p:txBody>
      </p:sp>
      <p:sp>
        <p:nvSpPr>
          <p:cNvPr id="8" name="TextBox 7">
            <a:extLst>
              <a:ext uri="{FF2B5EF4-FFF2-40B4-BE49-F238E27FC236}">
                <a16:creationId xmlns:a16="http://schemas.microsoft.com/office/drawing/2014/main" id="{832E6799-D86F-B146-B09F-7B34A1F0AB6A}"/>
              </a:ext>
            </a:extLst>
          </p:cNvPr>
          <p:cNvSpPr txBox="1"/>
          <p:nvPr/>
        </p:nvSpPr>
        <p:spPr>
          <a:xfrm>
            <a:off x="4801541" y="2996193"/>
            <a:ext cx="3687806" cy="2123658"/>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In 1-D, </a:t>
            </a:r>
            <a:r>
              <a:rPr lang="en-US" sz="2200" dirty="0" err="1">
                <a:latin typeface="Segoe UI Symbol" panose="020B0502040204020203" pitchFamily="34" charset="0"/>
                <a:ea typeface="Segoe UI Symbol" panose="020B0502040204020203" pitchFamily="34" charset="0"/>
              </a:rPr>
              <a:t>elasto</a:t>
            </a:r>
            <a:r>
              <a:rPr lang="en-US" sz="2200" dirty="0">
                <a:latin typeface="Segoe UI Symbol" panose="020B0502040204020203" pitchFamily="34" charset="0"/>
                <a:ea typeface="Segoe UI Symbol" panose="020B0502040204020203" pitchFamily="34" charset="0"/>
              </a:rPr>
              <a:t>-plastic behavior described by a frictional slider:</a:t>
            </a:r>
          </a:p>
          <a:p>
            <a:pPr algn="ctr"/>
            <a:endParaRPr lang="en-US" sz="2200" dirty="0">
              <a:latin typeface="Segoe UI Symbol" panose="020B0502040204020203" pitchFamily="34" charset="0"/>
              <a:ea typeface="Segoe UI Symbol" panose="020B0502040204020203" pitchFamily="34" charset="0"/>
            </a:endParaRPr>
          </a:p>
          <a:p>
            <a:pPr algn="ctr"/>
            <a:endParaRPr lang="en-US" sz="2200" dirty="0">
              <a:latin typeface="Segoe UI Symbol" panose="020B0502040204020203" pitchFamily="34" charset="0"/>
              <a:ea typeface="Segoe UI Symbol" panose="020B0502040204020203" pitchFamily="34" charset="0"/>
            </a:endParaRP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12" name="Picture 11" descr="Diagram, schematic&#10;&#10;Description automatically generated">
            <a:extLst>
              <a:ext uri="{FF2B5EF4-FFF2-40B4-BE49-F238E27FC236}">
                <a16:creationId xmlns:a16="http://schemas.microsoft.com/office/drawing/2014/main" id="{D1035F26-1E96-0E42-A10B-DF9CE046E391}"/>
              </a:ext>
            </a:extLst>
          </p:cNvPr>
          <p:cNvPicPr>
            <a:picLocks noChangeAspect="1"/>
          </p:cNvPicPr>
          <p:nvPr/>
        </p:nvPicPr>
        <p:blipFill>
          <a:blip r:embed="rId3"/>
          <a:stretch>
            <a:fillRect/>
          </a:stretch>
        </p:blipFill>
        <p:spPr>
          <a:xfrm>
            <a:off x="5290270" y="4104189"/>
            <a:ext cx="2949121" cy="1305201"/>
          </a:xfrm>
          <a:prstGeom prst="rect">
            <a:avLst/>
          </a:prstGeom>
        </p:spPr>
      </p:pic>
      <p:pic>
        <p:nvPicPr>
          <p:cNvPr id="13" name="Picture 12" descr="Diagram&#10;&#10;Description automatically generated">
            <a:extLst>
              <a:ext uri="{FF2B5EF4-FFF2-40B4-BE49-F238E27FC236}">
                <a16:creationId xmlns:a16="http://schemas.microsoft.com/office/drawing/2014/main" id="{151FCE1C-160C-784E-94A1-78334FEF174D}"/>
              </a:ext>
            </a:extLst>
          </p:cNvPr>
          <p:cNvPicPr>
            <a:picLocks noChangeAspect="1"/>
          </p:cNvPicPr>
          <p:nvPr/>
        </p:nvPicPr>
        <p:blipFill>
          <a:blip r:embed="rId4"/>
          <a:stretch>
            <a:fillRect/>
          </a:stretch>
        </p:blipFill>
        <p:spPr>
          <a:xfrm>
            <a:off x="560974" y="1213403"/>
            <a:ext cx="3881996" cy="4126593"/>
          </a:xfrm>
          <a:prstGeom prst="rect">
            <a:avLst/>
          </a:prstGeom>
        </p:spPr>
      </p:pic>
    </p:spTree>
    <p:extLst>
      <p:ext uri="{BB962C8B-B14F-4D97-AF65-F5344CB8AC3E}">
        <p14:creationId xmlns:p14="http://schemas.microsoft.com/office/powerpoint/2010/main" val="3767517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A few geodynamics applications…</a:t>
            </a:r>
          </a:p>
        </p:txBody>
      </p:sp>
      <p:pic>
        <p:nvPicPr>
          <p:cNvPr id="11266" name="Picture 2">
            <a:extLst>
              <a:ext uri="{FF2B5EF4-FFF2-40B4-BE49-F238E27FC236}">
                <a16:creationId xmlns:a16="http://schemas.microsoft.com/office/drawing/2014/main" id="{3E0F00B9-AF20-0641-9937-AC8346005A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561" y="1262742"/>
            <a:ext cx="8070650" cy="416843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F20700-D2E3-B045-9EC2-F8CA77B5222C}"/>
              </a:ext>
            </a:extLst>
          </p:cNvPr>
          <p:cNvSpPr txBox="1"/>
          <p:nvPr/>
        </p:nvSpPr>
        <p:spPr>
          <a:xfrm>
            <a:off x="2884714" y="1426823"/>
            <a:ext cx="9144000" cy="369332"/>
          </a:xfrm>
          <a:prstGeom prst="rect">
            <a:avLst/>
          </a:prstGeom>
          <a:noFill/>
        </p:spPr>
        <p:txBody>
          <a:bodyPr wrap="square" rtlCol="0">
            <a:spAutoFit/>
          </a:bodyPr>
          <a:lstStyle/>
          <a:p>
            <a:pPr algn="ctr"/>
            <a:r>
              <a:rPr lang="en-US" dirty="0">
                <a:latin typeface="Segoe UI Symbol" panose="020B0502040204020203" pitchFamily="34" charset="0"/>
                <a:ea typeface="Segoe UI Symbol" panose="020B0502040204020203" pitchFamily="34" charset="0"/>
              </a:rPr>
              <a:t>Craig et al., 2014, EPSL</a:t>
            </a:r>
          </a:p>
        </p:txBody>
      </p:sp>
      <p:sp>
        <p:nvSpPr>
          <p:cNvPr id="5" name="TextBox 4">
            <a:extLst>
              <a:ext uri="{FF2B5EF4-FFF2-40B4-BE49-F238E27FC236}">
                <a16:creationId xmlns:a16="http://schemas.microsoft.com/office/drawing/2014/main" id="{3AFA38ED-9001-6C4B-9C2A-7432CF7C9ED7}"/>
              </a:ext>
            </a:extLst>
          </p:cNvPr>
          <p:cNvSpPr txBox="1"/>
          <p:nvPr/>
        </p:nvSpPr>
        <p:spPr>
          <a:xfrm>
            <a:off x="350233" y="5740538"/>
            <a:ext cx="8070649" cy="1785104"/>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Can combine yield strength with elastic models to figure our where plastic deformation occurs in the lithosphere</a:t>
            </a:r>
          </a:p>
          <a:p>
            <a:pPr algn="ctr"/>
            <a:endParaRPr lang="en-US" sz="2200" dirty="0">
              <a:latin typeface="Segoe UI Symbol" panose="020B0502040204020203" pitchFamily="34" charset="0"/>
              <a:ea typeface="Segoe UI Symbol" panose="020B0502040204020203" pitchFamily="34" charset="0"/>
            </a:endParaRPr>
          </a:p>
          <a:p>
            <a:pPr algn="ctr"/>
            <a:endParaRPr lang="en-US" sz="2200" dirty="0">
              <a:latin typeface="Segoe UI Symbol" panose="020B0502040204020203" pitchFamily="34" charset="0"/>
              <a:ea typeface="Segoe UI Symbol" panose="020B0502040204020203" pitchFamily="34" charset="0"/>
            </a:endParaRP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16747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pic>
        <p:nvPicPr>
          <p:cNvPr id="3" name="Picture 2" descr="Diagram&#10;&#10;Description automatically generated">
            <a:extLst>
              <a:ext uri="{FF2B5EF4-FFF2-40B4-BE49-F238E27FC236}">
                <a16:creationId xmlns:a16="http://schemas.microsoft.com/office/drawing/2014/main" id="{7D6A084F-ADAB-3940-B163-FA880047BF7C}"/>
              </a:ext>
            </a:extLst>
          </p:cNvPr>
          <p:cNvPicPr>
            <a:picLocks noChangeAspect="1"/>
          </p:cNvPicPr>
          <p:nvPr/>
        </p:nvPicPr>
        <p:blipFill>
          <a:blip r:embed="rId2"/>
          <a:stretch>
            <a:fillRect/>
          </a:stretch>
        </p:blipFill>
        <p:spPr>
          <a:xfrm>
            <a:off x="186865" y="1768812"/>
            <a:ext cx="5213131" cy="2315720"/>
          </a:xfrm>
          <a:prstGeom prst="rect">
            <a:avLst/>
          </a:prstGeom>
        </p:spPr>
      </p:pic>
      <p:pic>
        <p:nvPicPr>
          <p:cNvPr id="1028" name="Picture 4" descr="Outer-rise normal fault development and influence on near-trench  décollement propagation along the Japan Trench, off Tohoku | Earth, Planets  and Space | Full Text">
            <a:extLst>
              <a:ext uri="{FF2B5EF4-FFF2-40B4-BE49-F238E27FC236}">
                <a16:creationId xmlns:a16="http://schemas.microsoft.com/office/drawing/2014/main" id="{7C450EBB-ECBE-C94D-957F-E576F82BB5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7761" y="2171700"/>
            <a:ext cx="3280569"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Outer-rise seismicity along the Aleutian arc. (a) Seismicity along the... |  Download Scientific Diagram">
            <a:extLst>
              <a:ext uri="{FF2B5EF4-FFF2-40B4-BE49-F238E27FC236}">
                <a16:creationId xmlns:a16="http://schemas.microsoft.com/office/drawing/2014/main" id="{47731DBD-BD82-B94A-B049-5CDB0483A4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514" y="4345925"/>
            <a:ext cx="4724400" cy="227033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D83481D-844C-A447-8EDE-45751EE67230}"/>
              </a:ext>
            </a:extLst>
          </p:cNvPr>
          <p:cNvSpPr txBox="1"/>
          <p:nvPr/>
        </p:nvSpPr>
        <p:spPr>
          <a:xfrm>
            <a:off x="6800190" y="1762972"/>
            <a:ext cx="8292663" cy="1323439"/>
          </a:xfrm>
          <a:prstGeom prst="rect">
            <a:avLst/>
          </a:prstGeom>
          <a:noFill/>
        </p:spPr>
        <p:txBody>
          <a:bodyPr wrap="square" rtlCol="0">
            <a:spAutoFit/>
          </a:bodyPr>
          <a:lstStyle/>
          <a:p>
            <a:pPr lvl="2"/>
            <a:r>
              <a:rPr lang="en-US" sz="2000" dirty="0">
                <a:solidFill>
                  <a:srgbClr val="FF0000"/>
                </a:solidFill>
                <a:latin typeface="Segoe UI Symbol" panose="020B0502040204020203" pitchFamily="34" charset="0"/>
                <a:ea typeface="Segoe UI Symbol" panose="020B0502040204020203" pitchFamily="34" charset="0"/>
              </a:rPr>
              <a:t>faulting</a:t>
            </a: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endParaRPr lang="en-US" sz="2000" dirty="0">
              <a:solidFill>
                <a:srgbClr val="FF0000"/>
              </a:solidFill>
              <a:latin typeface="Segoe UI Symbol" panose="020B0502040204020203" pitchFamily="34" charset="0"/>
              <a:ea typeface="Segoe UI Symbol" panose="020B0502040204020203" pitchFamily="34" charset="0"/>
            </a:endParaRPr>
          </a:p>
        </p:txBody>
      </p:sp>
      <p:sp>
        <p:nvSpPr>
          <p:cNvPr id="13" name="TextBox 12">
            <a:extLst>
              <a:ext uri="{FF2B5EF4-FFF2-40B4-BE49-F238E27FC236}">
                <a16:creationId xmlns:a16="http://schemas.microsoft.com/office/drawing/2014/main" id="{53965F06-46AA-9C4D-BE81-AB36D764E8BC}"/>
              </a:ext>
            </a:extLst>
          </p:cNvPr>
          <p:cNvSpPr txBox="1"/>
          <p:nvPr/>
        </p:nvSpPr>
        <p:spPr>
          <a:xfrm>
            <a:off x="-320568" y="3969108"/>
            <a:ext cx="8292663" cy="1323439"/>
          </a:xfrm>
          <a:prstGeom prst="rect">
            <a:avLst/>
          </a:prstGeom>
          <a:noFill/>
        </p:spPr>
        <p:txBody>
          <a:bodyPr wrap="square" rtlCol="0">
            <a:spAutoFit/>
          </a:bodyPr>
          <a:lstStyle/>
          <a:p>
            <a:pPr lvl="2"/>
            <a:r>
              <a:rPr lang="en-US" sz="2000" dirty="0">
                <a:solidFill>
                  <a:srgbClr val="FF0000"/>
                </a:solidFill>
                <a:latin typeface="Segoe UI Symbol" panose="020B0502040204020203" pitchFamily="34" charset="0"/>
                <a:ea typeface="Segoe UI Symbol" panose="020B0502040204020203" pitchFamily="34" charset="0"/>
              </a:rPr>
              <a:t>earthquakes</a:t>
            </a: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solidFill>
                <a:srgbClr val="FF0000"/>
              </a:solidFill>
              <a:latin typeface="Segoe UI Symbol" panose="020B0502040204020203" pitchFamily="34" charset="0"/>
              <a:ea typeface="Segoe UI Symbol" panose="020B0502040204020203" pitchFamily="34" charset="0"/>
            </a:endParaRPr>
          </a:p>
          <a:p>
            <a:endParaRPr lang="en-US" sz="2000" dirty="0">
              <a:solidFill>
                <a:srgbClr val="FF0000"/>
              </a:solidFill>
              <a:latin typeface="Segoe UI Symbol" panose="020B0502040204020203" pitchFamily="34" charset="0"/>
              <a:ea typeface="Segoe UI Symbol" panose="020B0502040204020203" pitchFamily="34" charset="0"/>
            </a:endParaRPr>
          </a:p>
        </p:txBody>
      </p:sp>
      <p:sp>
        <p:nvSpPr>
          <p:cNvPr id="10" name="TextBox 9">
            <a:extLst>
              <a:ext uri="{FF2B5EF4-FFF2-40B4-BE49-F238E27FC236}">
                <a16:creationId xmlns:a16="http://schemas.microsoft.com/office/drawing/2014/main" id="{963B31E4-4E87-EE49-9005-F0B18CF69CB3}"/>
              </a:ext>
            </a:extLst>
          </p:cNvPr>
          <p:cNvSpPr txBox="1"/>
          <p:nvPr/>
        </p:nvSpPr>
        <p:spPr>
          <a:xfrm>
            <a:off x="425667" y="695512"/>
            <a:ext cx="8292663" cy="2092881"/>
          </a:xfrm>
          <a:prstGeom prst="rect">
            <a:avLst/>
          </a:prstGeom>
          <a:noFill/>
        </p:spPr>
        <p:txBody>
          <a:bodyPr wrap="square" rtlCol="0">
            <a:spAutoFit/>
          </a:bodyPr>
          <a:lstStyle/>
          <a:p>
            <a:r>
              <a:rPr lang="en-US" sz="2300" b="1" dirty="0">
                <a:latin typeface="Segoe UI Symbol" panose="020B0502040204020203" pitchFamily="34" charset="0"/>
                <a:ea typeface="Segoe UI Symbol" panose="020B0502040204020203" pitchFamily="34" charset="0"/>
              </a:rPr>
              <a:t>Elasticity often an oversimplification:</a:t>
            </a:r>
            <a:r>
              <a:rPr lang="en-US" sz="2300" dirty="0">
                <a:latin typeface="Segoe UI Symbol" panose="020B0502040204020203" pitchFamily="34" charset="0"/>
                <a:ea typeface="Segoe UI Symbol" panose="020B0502040204020203" pitchFamily="34" charset="0"/>
              </a:rPr>
              <a:t> </a:t>
            </a:r>
          </a:p>
          <a:p>
            <a:endParaRPr lang="en-US" sz="500" dirty="0">
              <a:latin typeface="Segoe UI Symbol" panose="020B0502040204020203" pitchFamily="34" charset="0"/>
              <a:ea typeface="Segoe UI Symbol" panose="020B0502040204020203" pitchFamily="34" charset="0"/>
            </a:endParaRPr>
          </a:p>
          <a:p>
            <a:r>
              <a:rPr lang="en-US" sz="2000" dirty="0">
                <a:latin typeface="Segoe UI Symbol" panose="020B0502040204020203" pitchFamily="34" charset="0"/>
                <a:ea typeface="Segoe UI Symbol" panose="020B0502040204020203" pitchFamily="34" charset="0"/>
              </a:rPr>
              <a:t>e.g., we detect faulting in regions of high stress during plate bending</a:t>
            </a: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8381886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Geodynamics applications</a:t>
            </a:r>
          </a:p>
        </p:txBody>
      </p:sp>
      <p:sp>
        <p:nvSpPr>
          <p:cNvPr id="4" name="TextBox 3">
            <a:extLst>
              <a:ext uri="{FF2B5EF4-FFF2-40B4-BE49-F238E27FC236}">
                <a16:creationId xmlns:a16="http://schemas.microsoft.com/office/drawing/2014/main" id="{5CF20700-D2E3-B045-9EC2-F8CA77B5222C}"/>
              </a:ext>
            </a:extLst>
          </p:cNvPr>
          <p:cNvSpPr txBox="1"/>
          <p:nvPr/>
        </p:nvSpPr>
        <p:spPr>
          <a:xfrm>
            <a:off x="3033814" y="2251843"/>
            <a:ext cx="9144000" cy="369332"/>
          </a:xfrm>
          <a:prstGeom prst="rect">
            <a:avLst/>
          </a:prstGeom>
          <a:noFill/>
        </p:spPr>
        <p:txBody>
          <a:bodyPr wrap="square" rtlCol="0">
            <a:spAutoFit/>
          </a:bodyPr>
          <a:lstStyle/>
          <a:p>
            <a:pPr algn="ctr"/>
            <a:r>
              <a:rPr lang="en-US" dirty="0" err="1">
                <a:latin typeface="Segoe UI Symbol" panose="020B0502040204020203" pitchFamily="34" charset="0"/>
                <a:ea typeface="Segoe UI Symbol" panose="020B0502040204020203" pitchFamily="34" charset="0"/>
              </a:rPr>
              <a:t>Garel</a:t>
            </a:r>
            <a:r>
              <a:rPr lang="en-US" dirty="0">
                <a:latin typeface="Segoe UI Symbol" panose="020B0502040204020203" pitchFamily="34" charset="0"/>
                <a:ea typeface="Segoe UI Symbol" panose="020B0502040204020203" pitchFamily="34" charset="0"/>
              </a:rPr>
              <a:t> et al., 2014, G</a:t>
            </a:r>
            <a:r>
              <a:rPr lang="en-US" baseline="30000" dirty="0">
                <a:latin typeface="Segoe UI Symbol" panose="020B0502040204020203" pitchFamily="34" charset="0"/>
                <a:ea typeface="Segoe UI Symbol" panose="020B0502040204020203" pitchFamily="34" charset="0"/>
              </a:rPr>
              <a:t>3</a:t>
            </a:r>
          </a:p>
        </p:txBody>
      </p:sp>
      <p:sp>
        <p:nvSpPr>
          <p:cNvPr id="5" name="TextBox 4">
            <a:extLst>
              <a:ext uri="{FF2B5EF4-FFF2-40B4-BE49-F238E27FC236}">
                <a16:creationId xmlns:a16="http://schemas.microsoft.com/office/drawing/2014/main" id="{3AFA38ED-9001-6C4B-9C2A-7432CF7C9ED7}"/>
              </a:ext>
            </a:extLst>
          </p:cNvPr>
          <p:cNvSpPr txBox="1"/>
          <p:nvPr/>
        </p:nvSpPr>
        <p:spPr>
          <a:xfrm>
            <a:off x="207774" y="5881071"/>
            <a:ext cx="8728451" cy="1107996"/>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Can implement into geodynamic models to get a realistic rheological distribution: </a:t>
            </a:r>
            <a:r>
              <a:rPr lang="en-US" sz="2200" i="1" dirty="0">
                <a:latin typeface="Segoe UI Symbol" panose="020B0502040204020203" pitchFamily="34" charset="0"/>
                <a:ea typeface="Segoe UI Symbol" panose="020B0502040204020203" pitchFamily="34" charset="0"/>
              </a:rPr>
              <a:t>Subduction zones</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8" name="Picture 7" descr="Diagram, timeline&#10;&#10;Description automatically generated">
            <a:extLst>
              <a:ext uri="{FF2B5EF4-FFF2-40B4-BE49-F238E27FC236}">
                <a16:creationId xmlns:a16="http://schemas.microsoft.com/office/drawing/2014/main" id="{4A0706DA-B692-D144-822F-88F5D42C0245}"/>
              </a:ext>
            </a:extLst>
          </p:cNvPr>
          <p:cNvPicPr>
            <a:picLocks noChangeAspect="1"/>
          </p:cNvPicPr>
          <p:nvPr/>
        </p:nvPicPr>
        <p:blipFill>
          <a:blip r:embed="rId3"/>
          <a:stretch>
            <a:fillRect/>
          </a:stretch>
        </p:blipFill>
        <p:spPr>
          <a:xfrm>
            <a:off x="685799" y="796124"/>
            <a:ext cx="5223317" cy="4827432"/>
          </a:xfrm>
          <a:prstGeom prst="rect">
            <a:avLst/>
          </a:prstGeom>
        </p:spPr>
      </p:pic>
      <p:pic>
        <p:nvPicPr>
          <p:cNvPr id="7" name="Picture 6" descr="Graphical user interface&#10;&#10;Description automatically generated with medium confidence">
            <a:extLst>
              <a:ext uri="{FF2B5EF4-FFF2-40B4-BE49-F238E27FC236}">
                <a16:creationId xmlns:a16="http://schemas.microsoft.com/office/drawing/2014/main" id="{432A8650-99A3-1B4F-903B-C6EFAC519E15}"/>
              </a:ext>
            </a:extLst>
          </p:cNvPr>
          <p:cNvPicPr>
            <a:picLocks noChangeAspect="1"/>
          </p:cNvPicPr>
          <p:nvPr/>
        </p:nvPicPr>
        <p:blipFill>
          <a:blip r:embed="rId4"/>
          <a:stretch>
            <a:fillRect/>
          </a:stretch>
        </p:blipFill>
        <p:spPr>
          <a:xfrm>
            <a:off x="6193970" y="963431"/>
            <a:ext cx="2884714" cy="569401"/>
          </a:xfrm>
          <a:prstGeom prst="rect">
            <a:avLst/>
          </a:prstGeom>
        </p:spPr>
      </p:pic>
      <p:pic>
        <p:nvPicPr>
          <p:cNvPr id="11" name="Picture 10" descr="Teams&#10;&#10;Description automatically generated with medium confidence">
            <a:extLst>
              <a:ext uri="{FF2B5EF4-FFF2-40B4-BE49-F238E27FC236}">
                <a16:creationId xmlns:a16="http://schemas.microsoft.com/office/drawing/2014/main" id="{9E0035CC-6286-2B43-9594-5023F237F0F4}"/>
              </a:ext>
            </a:extLst>
          </p:cNvPr>
          <p:cNvPicPr>
            <a:picLocks noChangeAspect="1"/>
          </p:cNvPicPr>
          <p:nvPr/>
        </p:nvPicPr>
        <p:blipFill>
          <a:blip r:embed="rId5"/>
          <a:stretch>
            <a:fillRect/>
          </a:stretch>
        </p:blipFill>
        <p:spPr>
          <a:xfrm>
            <a:off x="6083287" y="1607637"/>
            <a:ext cx="3045055" cy="569401"/>
          </a:xfrm>
          <a:prstGeom prst="rect">
            <a:avLst/>
          </a:prstGeom>
        </p:spPr>
      </p:pic>
    </p:spTree>
    <p:extLst>
      <p:ext uri="{BB962C8B-B14F-4D97-AF65-F5344CB8AC3E}">
        <p14:creationId xmlns:p14="http://schemas.microsoft.com/office/powerpoint/2010/main" val="315182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Geodynamics applications</a:t>
            </a:r>
          </a:p>
        </p:txBody>
      </p:sp>
      <p:sp>
        <p:nvSpPr>
          <p:cNvPr id="5" name="TextBox 4">
            <a:extLst>
              <a:ext uri="{FF2B5EF4-FFF2-40B4-BE49-F238E27FC236}">
                <a16:creationId xmlns:a16="http://schemas.microsoft.com/office/drawing/2014/main" id="{3AFA38ED-9001-6C4B-9C2A-7432CF7C9ED7}"/>
              </a:ext>
            </a:extLst>
          </p:cNvPr>
          <p:cNvSpPr txBox="1"/>
          <p:nvPr/>
        </p:nvSpPr>
        <p:spPr>
          <a:xfrm>
            <a:off x="207774" y="5881071"/>
            <a:ext cx="8728451" cy="1107996"/>
          </a:xfrm>
          <a:prstGeom prst="rect">
            <a:avLst/>
          </a:prstGeom>
          <a:noFill/>
        </p:spPr>
        <p:txBody>
          <a:bodyPr wrap="square" rtlCol="0">
            <a:spAutoFit/>
          </a:bodyPr>
          <a:lstStyle/>
          <a:p>
            <a:pPr algn="ctr"/>
            <a:r>
              <a:rPr lang="en-US" sz="2200" dirty="0">
                <a:latin typeface="Segoe UI Symbol" panose="020B0502040204020203" pitchFamily="34" charset="0"/>
                <a:ea typeface="Segoe UI Symbol" panose="020B0502040204020203" pitchFamily="34" charset="0"/>
              </a:rPr>
              <a:t>Can implement into geodynamic models to get a realistic rheological distribution: </a:t>
            </a:r>
            <a:r>
              <a:rPr lang="en-US" sz="2200" i="1" dirty="0">
                <a:latin typeface="Segoe UI Symbol" panose="020B0502040204020203" pitchFamily="34" charset="0"/>
                <a:ea typeface="Segoe UI Symbol" panose="020B0502040204020203" pitchFamily="34" charset="0"/>
              </a:rPr>
              <a:t>Dyke emplacement</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3" name="Picture 2" descr="Chart&#10;&#10;Description automatically generated">
            <a:extLst>
              <a:ext uri="{FF2B5EF4-FFF2-40B4-BE49-F238E27FC236}">
                <a16:creationId xmlns:a16="http://schemas.microsoft.com/office/drawing/2014/main" id="{082CBD12-E0DE-624B-96B3-4020135E1341}"/>
              </a:ext>
            </a:extLst>
          </p:cNvPr>
          <p:cNvPicPr>
            <a:picLocks noChangeAspect="1"/>
          </p:cNvPicPr>
          <p:nvPr/>
        </p:nvPicPr>
        <p:blipFill>
          <a:blip r:embed="rId3"/>
          <a:stretch>
            <a:fillRect/>
          </a:stretch>
        </p:blipFill>
        <p:spPr>
          <a:xfrm>
            <a:off x="3211285" y="796123"/>
            <a:ext cx="2960574" cy="4827433"/>
          </a:xfrm>
          <a:prstGeom prst="rect">
            <a:avLst/>
          </a:prstGeom>
        </p:spPr>
      </p:pic>
      <p:sp>
        <p:nvSpPr>
          <p:cNvPr id="4" name="TextBox 3">
            <a:extLst>
              <a:ext uri="{FF2B5EF4-FFF2-40B4-BE49-F238E27FC236}">
                <a16:creationId xmlns:a16="http://schemas.microsoft.com/office/drawing/2014/main" id="{5CF20700-D2E3-B045-9EC2-F8CA77B5222C}"/>
              </a:ext>
            </a:extLst>
          </p:cNvPr>
          <p:cNvSpPr txBox="1"/>
          <p:nvPr/>
        </p:nvSpPr>
        <p:spPr>
          <a:xfrm>
            <a:off x="2960914" y="796123"/>
            <a:ext cx="9144000" cy="369332"/>
          </a:xfrm>
          <a:prstGeom prst="rect">
            <a:avLst/>
          </a:prstGeom>
          <a:noFill/>
        </p:spPr>
        <p:txBody>
          <a:bodyPr wrap="square" rtlCol="0">
            <a:spAutoFit/>
          </a:bodyPr>
          <a:lstStyle/>
          <a:p>
            <a:pPr algn="ctr"/>
            <a:r>
              <a:rPr lang="en-US" dirty="0" err="1">
                <a:latin typeface="Segoe UI Symbol" panose="020B0502040204020203" pitchFamily="34" charset="0"/>
                <a:ea typeface="Segoe UI Symbol" panose="020B0502040204020203" pitchFamily="34" charset="0"/>
              </a:rPr>
              <a:t>Bertelsen</a:t>
            </a:r>
            <a:r>
              <a:rPr lang="en-US" dirty="0">
                <a:latin typeface="Segoe UI Symbol" panose="020B0502040204020203" pitchFamily="34" charset="0"/>
                <a:ea typeface="Segoe UI Symbol" panose="020B0502040204020203" pitchFamily="34" charset="0"/>
              </a:rPr>
              <a:t> et al., 2021, JVGR</a:t>
            </a:r>
          </a:p>
        </p:txBody>
      </p:sp>
    </p:spTree>
    <p:extLst>
      <p:ext uri="{BB962C8B-B14F-4D97-AF65-F5344CB8AC3E}">
        <p14:creationId xmlns:p14="http://schemas.microsoft.com/office/powerpoint/2010/main" val="29616385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C8D87D8-A657-7344-932A-DEE9D546753E}"/>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Geodynamics applications</a:t>
            </a:r>
          </a:p>
        </p:txBody>
      </p:sp>
      <p:sp>
        <p:nvSpPr>
          <p:cNvPr id="5" name="TextBox 4">
            <a:extLst>
              <a:ext uri="{FF2B5EF4-FFF2-40B4-BE49-F238E27FC236}">
                <a16:creationId xmlns:a16="http://schemas.microsoft.com/office/drawing/2014/main" id="{3AFA38ED-9001-6C4B-9C2A-7432CF7C9ED7}"/>
              </a:ext>
            </a:extLst>
          </p:cNvPr>
          <p:cNvSpPr txBox="1"/>
          <p:nvPr/>
        </p:nvSpPr>
        <p:spPr>
          <a:xfrm>
            <a:off x="207774" y="5881071"/>
            <a:ext cx="8728451" cy="769441"/>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The Earthquake Cycle</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6" name="Picture 5" descr="Chart, diagram, box and whisker chart&#10;&#10;Description automatically generated">
            <a:extLst>
              <a:ext uri="{FF2B5EF4-FFF2-40B4-BE49-F238E27FC236}">
                <a16:creationId xmlns:a16="http://schemas.microsoft.com/office/drawing/2014/main" id="{C87E580E-B5E2-AF41-96A6-2D0DB1CC7194}"/>
              </a:ext>
            </a:extLst>
          </p:cNvPr>
          <p:cNvPicPr>
            <a:picLocks noChangeAspect="1"/>
          </p:cNvPicPr>
          <p:nvPr/>
        </p:nvPicPr>
        <p:blipFill>
          <a:blip r:embed="rId3"/>
          <a:stretch>
            <a:fillRect/>
          </a:stretch>
        </p:blipFill>
        <p:spPr>
          <a:xfrm>
            <a:off x="560613" y="949082"/>
            <a:ext cx="8022771" cy="4348342"/>
          </a:xfrm>
          <a:prstGeom prst="rect">
            <a:avLst/>
          </a:prstGeom>
        </p:spPr>
      </p:pic>
      <p:sp>
        <p:nvSpPr>
          <p:cNvPr id="8" name="TextBox 7">
            <a:extLst>
              <a:ext uri="{FF2B5EF4-FFF2-40B4-BE49-F238E27FC236}">
                <a16:creationId xmlns:a16="http://schemas.microsoft.com/office/drawing/2014/main" id="{6F8C1274-6588-684D-91E0-079A5FA2D03F}"/>
              </a:ext>
            </a:extLst>
          </p:cNvPr>
          <p:cNvSpPr txBox="1"/>
          <p:nvPr/>
        </p:nvSpPr>
        <p:spPr>
          <a:xfrm>
            <a:off x="-3231169" y="4720824"/>
            <a:ext cx="8728451" cy="307777"/>
          </a:xfrm>
          <a:prstGeom prst="rect">
            <a:avLst/>
          </a:prstGeom>
          <a:noFill/>
        </p:spPr>
        <p:txBody>
          <a:bodyPr wrap="square" rtlCol="0">
            <a:spAutoFit/>
          </a:bodyPr>
          <a:lstStyle/>
          <a:p>
            <a:pPr algn="ctr"/>
            <a:r>
              <a:rPr lang="en-US" sz="1400" dirty="0">
                <a:solidFill>
                  <a:schemeClr val="accent3"/>
                </a:solidFill>
                <a:latin typeface="Segoe UI Symbol" panose="020B0502040204020203" pitchFamily="34" charset="0"/>
                <a:ea typeface="Segoe UI Symbol" panose="020B0502040204020203" pitchFamily="34" charset="0"/>
              </a:rPr>
              <a:t>Jean-Pierre Burg @ ETHZ</a:t>
            </a:r>
          </a:p>
        </p:txBody>
      </p:sp>
    </p:spTree>
    <p:extLst>
      <p:ext uri="{BB962C8B-B14F-4D97-AF65-F5344CB8AC3E}">
        <p14:creationId xmlns:p14="http://schemas.microsoft.com/office/powerpoint/2010/main" val="39505723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FA38ED-9001-6C4B-9C2A-7432CF7C9ED7}"/>
              </a:ext>
            </a:extLst>
          </p:cNvPr>
          <p:cNvSpPr txBox="1"/>
          <p:nvPr/>
        </p:nvSpPr>
        <p:spPr>
          <a:xfrm>
            <a:off x="207774" y="5881071"/>
            <a:ext cx="8728451" cy="1107996"/>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Lithosphere strength profiles</a:t>
            </a:r>
          </a:p>
          <a:p>
            <a:pPr algn="ctr"/>
            <a:r>
              <a:rPr lang="en-US" sz="2200" i="1" dirty="0">
                <a:latin typeface="Segoe UI Symbol" panose="020B0502040204020203" pitchFamily="34" charset="0"/>
                <a:ea typeface="Segoe UI Symbol" panose="020B0502040204020203" pitchFamily="34" charset="0"/>
              </a:rPr>
              <a:t>(aka: Yield-strength envelopes)</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6" name="Picture 5" descr="Chart, radar chart&#10;&#10;Description automatically generated">
            <a:extLst>
              <a:ext uri="{FF2B5EF4-FFF2-40B4-BE49-F238E27FC236}">
                <a16:creationId xmlns:a16="http://schemas.microsoft.com/office/drawing/2014/main" id="{0DEC88A3-C1ED-AC46-931F-D132B45D2C79}"/>
              </a:ext>
            </a:extLst>
          </p:cNvPr>
          <p:cNvPicPr>
            <a:picLocks noChangeAspect="1"/>
          </p:cNvPicPr>
          <p:nvPr/>
        </p:nvPicPr>
        <p:blipFill>
          <a:blip r:embed="rId3"/>
          <a:stretch>
            <a:fillRect/>
          </a:stretch>
        </p:blipFill>
        <p:spPr>
          <a:xfrm>
            <a:off x="355554" y="1115333"/>
            <a:ext cx="4254288" cy="4180024"/>
          </a:xfrm>
          <a:prstGeom prst="rect">
            <a:avLst/>
          </a:prstGeom>
        </p:spPr>
      </p:pic>
      <p:sp>
        <p:nvSpPr>
          <p:cNvPr id="11" name="TextBox 10">
            <a:extLst>
              <a:ext uri="{FF2B5EF4-FFF2-40B4-BE49-F238E27FC236}">
                <a16:creationId xmlns:a16="http://schemas.microsoft.com/office/drawing/2014/main" id="{2D088B8C-301C-484F-AB79-E38325BD5FC1}"/>
              </a:ext>
            </a:extLst>
          </p:cNvPr>
          <p:cNvSpPr txBox="1"/>
          <p:nvPr/>
        </p:nvSpPr>
        <p:spPr>
          <a:xfrm>
            <a:off x="-1151997" y="4905881"/>
            <a:ext cx="8728451" cy="307777"/>
          </a:xfrm>
          <a:prstGeom prst="rect">
            <a:avLst/>
          </a:prstGeom>
          <a:noFill/>
        </p:spPr>
        <p:txBody>
          <a:bodyPr wrap="square" rtlCol="0">
            <a:spAutoFit/>
          </a:bodyPr>
          <a:lstStyle/>
          <a:p>
            <a:pPr algn="ctr"/>
            <a:r>
              <a:rPr lang="en-US" sz="1400" dirty="0">
                <a:latin typeface="Segoe UI Symbol" panose="020B0502040204020203" pitchFamily="34" charset="0"/>
                <a:ea typeface="Segoe UI Symbol" panose="020B0502040204020203" pitchFamily="34" charset="0"/>
              </a:rPr>
              <a:t>Jean-Pierre Burg @ ETHZ</a:t>
            </a:r>
          </a:p>
        </p:txBody>
      </p:sp>
      <p:sp>
        <p:nvSpPr>
          <p:cNvPr id="15" name="TextBox 14">
            <a:extLst>
              <a:ext uri="{FF2B5EF4-FFF2-40B4-BE49-F238E27FC236}">
                <a16:creationId xmlns:a16="http://schemas.microsoft.com/office/drawing/2014/main" id="{55A16E6F-83B1-8D46-8714-C9EF9D94A1E2}"/>
              </a:ext>
            </a:extLst>
          </p:cNvPr>
          <p:cNvSpPr txBox="1"/>
          <p:nvPr/>
        </p:nvSpPr>
        <p:spPr>
          <a:xfrm>
            <a:off x="-3100537" y="712442"/>
            <a:ext cx="8728451" cy="769441"/>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One material</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sp>
        <p:nvSpPr>
          <p:cNvPr id="9" name="TextBox 8">
            <a:extLst>
              <a:ext uri="{FF2B5EF4-FFF2-40B4-BE49-F238E27FC236}">
                <a16:creationId xmlns:a16="http://schemas.microsoft.com/office/drawing/2014/main" id="{C092A41B-DED6-CB48-9359-426E223693EF}"/>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Geodynamics applications</a:t>
            </a:r>
          </a:p>
        </p:txBody>
      </p:sp>
    </p:spTree>
    <p:extLst>
      <p:ext uri="{BB962C8B-B14F-4D97-AF65-F5344CB8AC3E}">
        <p14:creationId xmlns:p14="http://schemas.microsoft.com/office/powerpoint/2010/main" val="21312190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FA38ED-9001-6C4B-9C2A-7432CF7C9ED7}"/>
              </a:ext>
            </a:extLst>
          </p:cNvPr>
          <p:cNvSpPr txBox="1"/>
          <p:nvPr/>
        </p:nvSpPr>
        <p:spPr>
          <a:xfrm>
            <a:off x="207774" y="5881071"/>
            <a:ext cx="8728451" cy="1107996"/>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Lithosphere strength profiles</a:t>
            </a:r>
          </a:p>
          <a:p>
            <a:pPr algn="ctr"/>
            <a:r>
              <a:rPr lang="en-US" sz="2200" i="1" dirty="0">
                <a:latin typeface="Segoe UI Symbol" panose="020B0502040204020203" pitchFamily="34" charset="0"/>
                <a:ea typeface="Segoe UI Symbol" panose="020B0502040204020203" pitchFamily="34" charset="0"/>
              </a:rPr>
              <a:t>(aka: Yield-strength envelopes)</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6" name="Picture 5" descr="Chart, radar chart&#10;&#10;Description automatically generated">
            <a:extLst>
              <a:ext uri="{FF2B5EF4-FFF2-40B4-BE49-F238E27FC236}">
                <a16:creationId xmlns:a16="http://schemas.microsoft.com/office/drawing/2014/main" id="{0DEC88A3-C1ED-AC46-931F-D132B45D2C79}"/>
              </a:ext>
            </a:extLst>
          </p:cNvPr>
          <p:cNvPicPr>
            <a:picLocks noChangeAspect="1"/>
          </p:cNvPicPr>
          <p:nvPr/>
        </p:nvPicPr>
        <p:blipFill>
          <a:blip r:embed="rId3"/>
          <a:stretch>
            <a:fillRect/>
          </a:stretch>
        </p:blipFill>
        <p:spPr>
          <a:xfrm>
            <a:off x="355554" y="1115333"/>
            <a:ext cx="4254288" cy="4180024"/>
          </a:xfrm>
          <a:prstGeom prst="rect">
            <a:avLst/>
          </a:prstGeom>
        </p:spPr>
      </p:pic>
      <p:sp>
        <p:nvSpPr>
          <p:cNvPr id="11" name="TextBox 10">
            <a:extLst>
              <a:ext uri="{FF2B5EF4-FFF2-40B4-BE49-F238E27FC236}">
                <a16:creationId xmlns:a16="http://schemas.microsoft.com/office/drawing/2014/main" id="{2D088B8C-301C-484F-AB79-E38325BD5FC1}"/>
              </a:ext>
            </a:extLst>
          </p:cNvPr>
          <p:cNvSpPr txBox="1"/>
          <p:nvPr/>
        </p:nvSpPr>
        <p:spPr>
          <a:xfrm>
            <a:off x="-1151997" y="4905881"/>
            <a:ext cx="8728451" cy="307777"/>
          </a:xfrm>
          <a:prstGeom prst="rect">
            <a:avLst/>
          </a:prstGeom>
          <a:noFill/>
        </p:spPr>
        <p:txBody>
          <a:bodyPr wrap="square" rtlCol="0">
            <a:spAutoFit/>
          </a:bodyPr>
          <a:lstStyle/>
          <a:p>
            <a:pPr algn="ctr"/>
            <a:r>
              <a:rPr lang="en-US" sz="1400" dirty="0">
                <a:latin typeface="Segoe UI Symbol" panose="020B0502040204020203" pitchFamily="34" charset="0"/>
                <a:ea typeface="Segoe UI Symbol" panose="020B0502040204020203" pitchFamily="34" charset="0"/>
              </a:rPr>
              <a:t>Jean-Pierre Burg @ ETHZ</a:t>
            </a:r>
          </a:p>
        </p:txBody>
      </p:sp>
      <p:sp>
        <p:nvSpPr>
          <p:cNvPr id="12" name="TextBox 11">
            <a:extLst>
              <a:ext uri="{FF2B5EF4-FFF2-40B4-BE49-F238E27FC236}">
                <a16:creationId xmlns:a16="http://schemas.microsoft.com/office/drawing/2014/main" id="{92AB9530-1760-434D-9DFC-0DF33EF94DA6}"/>
              </a:ext>
            </a:extLst>
          </p:cNvPr>
          <p:cNvSpPr txBox="1"/>
          <p:nvPr/>
        </p:nvSpPr>
        <p:spPr>
          <a:xfrm>
            <a:off x="-3100537" y="712442"/>
            <a:ext cx="8728451" cy="769441"/>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One material</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pic>
        <p:nvPicPr>
          <p:cNvPr id="7" name="Picture 6">
            <a:extLst>
              <a:ext uri="{FF2B5EF4-FFF2-40B4-BE49-F238E27FC236}">
                <a16:creationId xmlns:a16="http://schemas.microsoft.com/office/drawing/2014/main" id="{E6780E6E-FC44-AB4E-9AA4-95D91589E86C}"/>
              </a:ext>
            </a:extLst>
          </p:cNvPr>
          <p:cNvPicPr>
            <a:picLocks noChangeAspect="1"/>
          </p:cNvPicPr>
          <p:nvPr/>
        </p:nvPicPr>
        <p:blipFill>
          <a:blip r:embed="rId4"/>
          <a:stretch>
            <a:fillRect/>
          </a:stretch>
        </p:blipFill>
        <p:spPr>
          <a:xfrm>
            <a:off x="4572000" y="852611"/>
            <a:ext cx="4292132" cy="4583830"/>
          </a:xfrm>
          <a:prstGeom prst="rect">
            <a:avLst/>
          </a:prstGeom>
        </p:spPr>
      </p:pic>
      <p:sp>
        <p:nvSpPr>
          <p:cNvPr id="8" name="TextBox 7">
            <a:extLst>
              <a:ext uri="{FF2B5EF4-FFF2-40B4-BE49-F238E27FC236}">
                <a16:creationId xmlns:a16="http://schemas.microsoft.com/office/drawing/2014/main" id="{7D226D51-F9F0-A54D-9F1F-29AF0DC619F9}"/>
              </a:ext>
            </a:extLst>
          </p:cNvPr>
          <p:cNvSpPr txBox="1"/>
          <p:nvPr/>
        </p:nvSpPr>
        <p:spPr>
          <a:xfrm>
            <a:off x="1144891" y="692472"/>
            <a:ext cx="8728451" cy="769441"/>
          </a:xfrm>
          <a:prstGeom prst="rect">
            <a:avLst/>
          </a:prstGeom>
          <a:noFill/>
        </p:spPr>
        <p:txBody>
          <a:bodyPr wrap="square" rtlCol="0">
            <a:spAutoFit/>
          </a:bodyPr>
          <a:lstStyle/>
          <a:p>
            <a:pPr algn="ctr"/>
            <a:r>
              <a:rPr lang="en-US" sz="2200" i="1" dirty="0">
                <a:latin typeface="Segoe UI Symbol" panose="020B0502040204020203" pitchFamily="34" charset="0"/>
                <a:ea typeface="Segoe UI Symbol" panose="020B0502040204020203" pitchFamily="34" charset="0"/>
              </a:rPr>
              <a:t>Crust and mantle</a:t>
            </a:r>
          </a:p>
          <a:p>
            <a:pPr marL="457200" indent="-457200" algn="ctr">
              <a:buFont typeface="Courier New" panose="02070309020205020404" pitchFamily="49" charset="0"/>
              <a:buChar char="o"/>
            </a:pPr>
            <a:endParaRPr lang="en-US" sz="2200" dirty="0">
              <a:latin typeface="Segoe UI Symbol" panose="020B0502040204020203" pitchFamily="34" charset="0"/>
              <a:ea typeface="Segoe UI Symbol" panose="020B0502040204020203" pitchFamily="34" charset="0"/>
            </a:endParaRPr>
          </a:p>
        </p:txBody>
      </p:sp>
      <p:sp>
        <p:nvSpPr>
          <p:cNvPr id="13" name="TextBox 12">
            <a:extLst>
              <a:ext uri="{FF2B5EF4-FFF2-40B4-BE49-F238E27FC236}">
                <a16:creationId xmlns:a16="http://schemas.microsoft.com/office/drawing/2014/main" id="{5952D412-5146-544A-BF41-EBEDDF53EF90}"/>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Geodynamics applications</a:t>
            </a:r>
          </a:p>
        </p:txBody>
      </p:sp>
    </p:spTree>
    <p:extLst>
      <p:ext uri="{BB962C8B-B14F-4D97-AF65-F5344CB8AC3E}">
        <p14:creationId xmlns:p14="http://schemas.microsoft.com/office/powerpoint/2010/main" val="30513970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D938D57-7D6C-1341-A8E0-A661A4FA3210}"/>
                  </a:ext>
                </a:extLst>
              </p:cNvPr>
              <p:cNvSpPr txBox="1"/>
              <p:nvPr/>
            </p:nvSpPr>
            <p:spPr>
              <a:xfrm>
                <a:off x="-43544" y="0"/>
                <a:ext cx="9067801" cy="7848302"/>
              </a:xfrm>
              <a:prstGeom prst="rect">
                <a:avLst/>
              </a:prstGeom>
              <a:noFill/>
            </p:spPr>
            <p:txBody>
              <a:bodyPr wrap="square" rtlCol="0">
                <a:spAutoFit/>
              </a:bodyPr>
              <a:lstStyle/>
              <a:p>
                <a:pPr algn="ctr"/>
                <a:r>
                  <a:rPr lang="en-US" sz="3500" dirty="0">
                    <a:latin typeface="Segoe UI Symbol" panose="020B0502040204020203" pitchFamily="34" charset="0"/>
                    <a:ea typeface="Segoe UI Symbol" panose="020B0502040204020203" pitchFamily="34" charset="0"/>
                  </a:rPr>
                  <a:t>Take homes:</a:t>
                </a:r>
              </a:p>
              <a:p>
                <a:pPr algn="ctr"/>
                <a:endParaRPr lang="en-US" sz="4000" dirty="0">
                  <a:latin typeface="Segoe UI Symbol" panose="020B0502040204020203" pitchFamily="34" charset="0"/>
                  <a:ea typeface="Segoe UI Symbol" panose="020B0502040204020203" pitchFamily="34" charset="0"/>
                </a:endParaRPr>
              </a:p>
              <a:p>
                <a:pPr marL="914400" lvl="1" indent="-457200">
                  <a:buFont typeface="Arial" panose="020B0604020202020204" pitchFamily="34" charset="0"/>
                  <a:buChar char="•"/>
                </a:pPr>
                <a:r>
                  <a:rPr lang="en-US" sz="2600" dirty="0">
                    <a:latin typeface="Segoe UI Symbol" panose="020B0502040204020203" pitchFamily="34" charset="0"/>
                    <a:ea typeface="Segoe UI Symbol" panose="020B0502040204020203" pitchFamily="34" charset="0"/>
                  </a:rPr>
                  <a:t>Brittle (and plastic) failure occur at a threshold shear stress.</a:t>
                </a:r>
              </a:p>
              <a:p>
                <a:pPr lvl="1"/>
                <a:endParaRPr lang="en-US" sz="2600" dirty="0">
                  <a:latin typeface="Segoe UI Symbol" panose="020B0502040204020203" pitchFamily="34" charset="0"/>
                  <a:ea typeface="Segoe UI Symbol" panose="020B0502040204020203" pitchFamily="34" charset="0"/>
                </a:endParaRPr>
              </a:p>
              <a:p>
                <a:pPr marL="914400" lvl="1" indent="-457200">
                  <a:buFont typeface="Arial" panose="020B0604020202020204" pitchFamily="34" charset="0"/>
                  <a:buChar char="•"/>
                </a:pPr>
                <a:r>
                  <a:rPr lang="en-US" sz="2600" dirty="0">
                    <a:latin typeface="Segoe UI Symbol" panose="020B0502040204020203" pitchFamily="34" charset="0"/>
                    <a:ea typeface="Segoe UI Symbol" panose="020B0502040204020203" pitchFamily="34" charset="0"/>
                  </a:rPr>
                  <a:t>Critical/yield stress scales with effective </a:t>
                </a:r>
                <a14:m>
                  <m:oMath xmlns:m="http://schemas.openxmlformats.org/officeDocument/2006/math">
                    <m:sSub>
                      <m:sSubPr>
                        <m:ctrlPr>
                          <a:rPr lang="en-US" sz="2600" i="1" smtClean="0">
                            <a:latin typeface="Cambria Math" panose="02040503050406030204" pitchFamily="18" charset="0"/>
                            <a:ea typeface="Cambria Math" panose="02040503050406030204" pitchFamily="18" charset="0"/>
                          </a:rPr>
                        </m:ctrlPr>
                      </m:sSubPr>
                      <m:e>
                        <m:r>
                          <a:rPr lang="en-US" sz="2600" i="1" smtClean="0">
                            <a:latin typeface="Cambria Math" panose="02040503050406030204" pitchFamily="18" charset="0"/>
                            <a:ea typeface="Cambria Math" panose="02040503050406030204" pitchFamily="18" charset="0"/>
                          </a:rPr>
                          <m:t>𝜎</m:t>
                        </m:r>
                      </m:e>
                      <m:sub>
                        <m:r>
                          <a:rPr lang="en-US" sz="2600" b="0" i="1" smtClean="0">
                            <a:latin typeface="Cambria Math" panose="02040503050406030204" pitchFamily="18" charset="0"/>
                            <a:ea typeface="Cambria Math" panose="02040503050406030204" pitchFamily="18" charset="0"/>
                          </a:rPr>
                          <m:t>𝑛</m:t>
                        </m:r>
                      </m:sub>
                    </m:sSub>
                    <m:r>
                      <a:rPr lang="en-US" sz="2600" b="0" i="1" smtClean="0">
                        <a:latin typeface="Cambria Math" panose="02040503050406030204" pitchFamily="18" charset="0"/>
                        <a:ea typeface="Cambria Math" panose="02040503050406030204" pitchFamily="18" charset="0"/>
                      </a:rPr>
                      <m:t> </m:t>
                    </m:r>
                  </m:oMath>
                </a14:m>
                <a:r>
                  <a:rPr lang="en-US" sz="2600" dirty="0">
                    <a:latin typeface="Segoe UI Symbol" panose="020B0502040204020203" pitchFamily="34" charset="0"/>
                    <a:ea typeface="Segoe UI Symbol" panose="020B0502040204020203" pitchFamily="34" charset="0"/>
                  </a:rPr>
                  <a:t>(e.g., </a:t>
                </a:r>
                <a:r>
                  <a:rPr lang="en-US" sz="2600" dirty="0" err="1">
                    <a:latin typeface="Segoe UI Symbol" panose="020B0502040204020203" pitchFamily="34" charset="0"/>
                    <a:ea typeface="Segoe UI Symbol" panose="020B0502040204020203" pitchFamily="34" charset="0"/>
                  </a:rPr>
                  <a:t>Byerlee’s</a:t>
                </a:r>
                <a:r>
                  <a:rPr lang="en-US" sz="2600" dirty="0">
                    <a:latin typeface="Segoe UI Symbol" panose="020B0502040204020203" pitchFamily="34" charset="0"/>
                    <a:ea typeface="Segoe UI Symbol" panose="020B0502040204020203" pitchFamily="34" charset="0"/>
                  </a:rPr>
                  <a:t> Law). Pore pressure can reduce effective </a:t>
                </a:r>
                <a14:m>
                  <m:oMath xmlns:m="http://schemas.openxmlformats.org/officeDocument/2006/math">
                    <m:sSub>
                      <m:sSubPr>
                        <m:ctrlPr>
                          <a:rPr lang="en-US" sz="2600" i="1">
                            <a:latin typeface="Cambria Math" panose="02040503050406030204" pitchFamily="18" charset="0"/>
                            <a:ea typeface="Cambria Math" panose="02040503050406030204" pitchFamily="18" charset="0"/>
                          </a:rPr>
                        </m:ctrlPr>
                      </m:sSubPr>
                      <m:e>
                        <m:r>
                          <a:rPr lang="en-US" sz="2600" i="1">
                            <a:latin typeface="Cambria Math" panose="02040503050406030204" pitchFamily="18" charset="0"/>
                            <a:ea typeface="Cambria Math" panose="02040503050406030204" pitchFamily="18" charset="0"/>
                          </a:rPr>
                          <m:t>𝜎</m:t>
                        </m:r>
                      </m:e>
                      <m:sub>
                        <m:r>
                          <a:rPr lang="en-US" sz="2600" i="1">
                            <a:latin typeface="Cambria Math" panose="02040503050406030204" pitchFamily="18" charset="0"/>
                            <a:ea typeface="Cambria Math" panose="02040503050406030204" pitchFamily="18" charset="0"/>
                          </a:rPr>
                          <m:t>𝑛</m:t>
                        </m:r>
                      </m:sub>
                    </m:sSub>
                  </m:oMath>
                </a14:m>
                <a:r>
                  <a:rPr lang="en-US" sz="2600" dirty="0">
                    <a:latin typeface="Segoe UI Symbol" panose="020B0502040204020203" pitchFamily="34" charset="0"/>
                    <a:ea typeface="Segoe UI Symbol" panose="020B0502040204020203" pitchFamily="34" charset="0"/>
                  </a:rPr>
                  <a:t>. </a:t>
                </a:r>
              </a:p>
              <a:p>
                <a:pPr marL="914400" lvl="1" indent="-457200">
                  <a:buFont typeface="Arial" panose="020B0604020202020204" pitchFamily="34" charset="0"/>
                  <a:buChar char="•"/>
                </a:pPr>
                <a:endParaRPr lang="en-US" sz="2600" dirty="0">
                  <a:latin typeface="Segoe UI Symbol" panose="020B0502040204020203" pitchFamily="34" charset="0"/>
                  <a:ea typeface="Segoe UI Symbol" panose="020B0502040204020203" pitchFamily="34" charset="0"/>
                </a:endParaRPr>
              </a:p>
              <a:p>
                <a:pPr marL="914400" lvl="1" indent="-457200">
                  <a:buFont typeface="Arial" panose="020B0604020202020204" pitchFamily="34" charset="0"/>
                  <a:buChar char="•"/>
                </a:pPr>
                <a:r>
                  <a:rPr lang="en-US" sz="2600" dirty="0">
                    <a:latin typeface="Segoe UI Symbol" panose="020B0502040204020203" pitchFamily="34" charset="0"/>
                    <a:ea typeface="Segoe UI Symbol" panose="020B0502040204020203" pitchFamily="34" charset="0"/>
                  </a:rPr>
                  <a:t>Mohr’s circles a very useful tool to understand failure as a function of principal stresses and fault plane angle.</a:t>
                </a:r>
              </a:p>
              <a:p>
                <a:pPr marL="914400" lvl="1" indent="-457200">
                  <a:buFont typeface="Arial" panose="020B0604020202020204" pitchFamily="34" charset="0"/>
                  <a:buChar char="•"/>
                </a:pPr>
                <a:endParaRPr lang="en-US" sz="2600" dirty="0">
                  <a:latin typeface="Segoe UI Symbol" panose="020B0502040204020203" pitchFamily="34" charset="0"/>
                  <a:ea typeface="Segoe UI Symbol" panose="020B0502040204020203" pitchFamily="34" charset="0"/>
                </a:endParaRPr>
              </a:p>
              <a:p>
                <a:pPr marL="914400" lvl="1" indent="-457200">
                  <a:buFont typeface="Arial" panose="020B0604020202020204" pitchFamily="34" charset="0"/>
                  <a:buChar char="•"/>
                </a:pPr>
                <a:r>
                  <a:rPr lang="en-US" sz="2600" dirty="0">
                    <a:latin typeface="Segoe UI Symbol" panose="020B0502040204020203" pitchFamily="34" charset="0"/>
                    <a:ea typeface="Segoe UI Symbol" panose="020B0502040204020203" pitchFamily="34" charset="0"/>
                  </a:rPr>
                  <a:t>At high </a:t>
                </a:r>
                <a14:m>
                  <m:oMath xmlns:m="http://schemas.openxmlformats.org/officeDocument/2006/math">
                    <m:r>
                      <a:rPr lang="en-US" sz="2600" i="1">
                        <a:latin typeface="Cambria Math" panose="02040503050406030204" pitchFamily="18" charset="0"/>
                        <a:ea typeface="Cambria Math" panose="02040503050406030204" pitchFamily="18" charset="0"/>
                      </a:rPr>
                      <m:t>𝜎</m:t>
                    </m:r>
                  </m:oMath>
                </a14:m>
                <a:r>
                  <a:rPr lang="en-US" sz="2600" dirty="0">
                    <a:latin typeface="Segoe UI Symbol" panose="020B0502040204020203" pitchFamily="34" charset="0"/>
                    <a:ea typeface="Segoe UI Symbol" panose="020B0502040204020203" pitchFamily="34" charset="0"/>
                  </a:rPr>
                  <a:t>, brittle failure transitions to plasticity (analogous but no continuum breakage).</a:t>
                </a:r>
                <a:endParaRPr lang="en-US" sz="3000" dirty="0">
                  <a:latin typeface="Segoe UI Symbol" panose="020B0502040204020203" pitchFamily="34" charset="0"/>
                  <a:ea typeface="Segoe UI Symbol" panose="020B0502040204020203" pitchFamily="34" charset="0"/>
                </a:endParaRPr>
              </a:p>
              <a:p>
                <a:pPr marL="1371600" lvl="2" indent="-457200">
                  <a:buFont typeface="Courier New" panose="02070309020205020404" pitchFamily="49" charset="0"/>
                  <a:buChar char="o"/>
                </a:pPr>
                <a:endParaRPr lang="en-US" sz="28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7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1700" dirty="0">
                  <a:latin typeface="Segoe UI Symbol" panose="020B0502040204020203" pitchFamily="34" charset="0"/>
                  <a:ea typeface="Segoe UI Symbol" panose="020B0502040204020203" pitchFamily="34" charset="0"/>
                </a:endParaRPr>
              </a:p>
              <a:p>
                <a:endParaRPr lang="en-US" sz="3500" dirty="0">
                  <a:latin typeface="Segoe UI Symbol" panose="020B0502040204020203" pitchFamily="34" charset="0"/>
                  <a:ea typeface="Segoe UI Symbol" panose="020B0502040204020203" pitchFamily="34" charset="0"/>
                </a:endParaRPr>
              </a:p>
            </p:txBody>
          </p:sp>
        </mc:Choice>
        <mc:Fallback xmlns="">
          <p:sp>
            <p:nvSpPr>
              <p:cNvPr id="3" name="TextBox 2">
                <a:extLst>
                  <a:ext uri="{FF2B5EF4-FFF2-40B4-BE49-F238E27FC236}">
                    <a16:creationId xmlns:a16="http://schemas.microsoft.com/office/drawing/2014/main" id="{9D938D57-7D6C-1341-A8E0-A661A4FA3210}"/>
                  </a:ext>
                </a:extLst>
              </p:cNvPr>
              <p:cNvSpPr txBox="1">
                <a:spLocks noRot="1" noChangeAspect="1" noMove="1" noResize="1" noEditPoints="1" noAdjustHandles="1" noChangeArrowheads="1" noChangeShapeType="1" noTextEdit="1"/>
              </p:cNvSpPr>
              <p:nvPr/>
            </p:nvSpPr>
            <p:spPr>
              <a:xfrm>
                <a:off x="-43544" y="0"/>
                <a:ext cx="9067801" cy="7848302"/>
              </a:xfrm>
              <a:prstGeom prst="rect">
                <a:avLst/>
              </a:prstGeom>
              <a:blipFill>
                <a:blip r:embed="rId3"/>
                <a:stretch>
                  <a:fillRect t="-1294"/>
                </a:stretch>
              </a:blipFill>
            </p:spPr>
            <p:txBody>
              <a:bodyPr/>
              <a:lstStyle/>
              <a:p>
                <a:r>
                  <a:rPr lang="en-US">
                    <a:noFill/>
                  </a:rPr>
                  <a:t> </a:t>
                </a:r>
              </a:p>
            </p:txBody>
          </p:sp>
        </mc:Fallback>
      </mc:AlternateContent>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48385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sp>
        <p:nvSpPr>
          <p:cNvPr id="10" name="TextBox 9">
            <a:extLst>
              <a:ext uri="{FF2B5EF4-FFF2-40B4-BE49-F238E27FC236}">
                <a16:creationId xmlns:a16="http://schemas.microsoft.com/office/drawing/2014/main" id="{2BD74985-0F1B-7B4E-8490-09E255295E24}"/>
              </a:ext>
            </a:extLst>
          </p:cNvPr>
          <p:cNvSpPr txBox="1"/>
          <p:nvPr/>
        </p:nvSpPr>
        <p:spPr>
          <a:xfrm>
            <a:off x="425667" y="695512"/>
            <a:ext cx="8292663" cy="2323713"/>
          </a:xfrm>
          <a:prstGeom prst="rect">
            <a:avLst/>
          </a:prstGeom>
          <a:noFill/>
        </p:spPr>
        <p:txBody>
          <a:bodyPr wrap="square" rtlCol="0">
            <a:spAutoFit/>
          </a:bodyPr>
          <a:lstStyle/>
          <a:p>
            <a:pPr marL="342900" indent="-342900">
              <a:buFont typeface="Courier New" panose="02070309020205020404" pitchFamily="49" charset="0"/>
              <a:buChar char="o"/>
            </a:pPr>
            <a:r>
              <a:rPr lang="en-US" sz="2000" dirty="0">
                <a:latin typeface="Segoe UI Symbol" panose="020B0502040204020203" pitchFamily="34" charset="0"/>
                <a:ea typeface="Segoe UI Symbol" panose="020B0502040204020203" pitchFamily="34" charset="0"/>
              </a:rPr>
              <a:t>At a certain high stress, the continuum breaks apart and faulting/brittle failure occurs. </a:t>
            </a:r>
          </a:p>
          <a:p>
            <a:endParaRPr lang="en-US" sz="2000" dirty="0">
              <a:latin typeface="Segoe UI Symbol" panose="020B0502040204020203" pitchFamily="34" charset="0"/>
              <a:ea typeface="Segoe UI Symbol" panose="020B0502040204020203" pitchFamily="34" charset="0"/>
            </a:endParaRPr>
          </a:p>
          <a:p>
            <a:endParaRPr lang="en-US" sz="500" dirty="0">
              <a:latin typeface="Segoe UI Symbol" panose="020B0502040204020203" pitchFamily="34" charset="0"/>
              <a:ea typeface="Segoe UI Symbol" panose="020B0502040204020203" pitchFamily="34" charset="0"/>
            </a:endParaRP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4261205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sp>
        <p:nvSpPr>
          <p:cNvPr id="10" name="TextBox 9">
            <a:extLst>
              <a:ext uri="{FF2B5EF4-FFF2-40B4-BE49-F238E27FC236}">
                <a16:creationId xmlns:a16="http://schemas.microsoft.com/office/drawing/2014/main" id="{2BD74985-0F1B-7B4E-8490-09E255295E24}"/>
              </a:ext>
            </a:extLst>
          </p:cNvPr>
          <p:cNvSpPr txBox="1"/>
          <p:nvPr/>
        </p:nvSpPr>
        <p:spPr>
          <a:xfrm>
            <a:off x="425667" y="695512"/>
            <a:ext cx="8292663" cy="3247043"/>
          </a:xfrm>
          <a:prstGeom prst="rect">
            <a:avLst/>
          </a:prstGeom>
          <a:noFill/>
        </p:spPr>
        <p:txBody>
          <a:bodyPr wrap="square" rtlCol="0">
            <a:spAutoFit/>
          </a:bodyPr>
          <a:lstStyle/>
          <a:p>
            <a:pPr marL="342900" indent="-342900">
              <a:buFont typeface="Courier New" panose="02070309020205020404" pitchFamily="49" charset="0"/>
              <a:buChar char="o"/>
            </a:pPr>
            <a:r>
              <a:rPr lang="en-US" sz="2000" dirty="0">
                <a:latin typeface="Segoe UI Symbol" panose="020B0502040204020203" pitchFamily="34" charset="0"/>
                <a:ea typeface="Segoe UI Symbol" panose="020B0502040204020203" pitchFamily="34" charset="0"/>
              </a:rPr>
              <a:t>At a certain high stress, the continuum breaks apart and faulting/brittle failure occurs. </a:t>
            </a:r>
          </a:p>
          <a:p>
            <a:endParaRPr lang="en-US" sz="20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r>
              <a:rPr lang="en-US" sz="2000" dirty="0">
                <a:latin typeface="Segoe UI Symbol" panose="020B0502040204020203" pitchFamily="34" charset="0"/>
                <a:ea typeface="Segoe UI Symbol" panose="020B0502040204020203" pitchFamily="34" charset="0"/>
              </a:rPr>
              <a:t>Typically, another type of deformation occurs at stress &lt; failure stress (e.g., elastic, viscous). Once the failure stress is hit, the material breaks.</a:t>
            </a:r>
          </a:p>
          <a:p>
            <a:endParaRPr lang="en-US" sz="500" dirty="0">
              <a:latin typeface="Segoe UI Symbol" panose="020B0502040204020203" pitchFamily="34" charset="0"/>
              <a:ea typeface="Segoe UI Symbol" panose="020B0502040204020203" pitchFamily="34" charset="0"/>
            </a:endParaRP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2582799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Brittle failure</a:t>
            </a:r>
          </a:p>
        </p:txBody>
      </p:sp>
      <p:pic>
        <p:nvPicPr>
          <p:cNvPr id="14" name="Picture 8" descr="The Geophile Pages: Lessons: Natural Disasters">
            <a:extLst>
              <a:ext uri="{FF2B5EF4-FFF2-40B4-BE49-F238E27FC236}">
                <a16:creationId xmlns:a16="http://schemas.microsoft.com/office/drawing/2014/main" id="{9FBD4D64-44D0-DD4E-9AC2-A23A11126E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973" y="2902808"/>
            <a:ext cx="7053253" cy="32596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21474D5-1B7F-AC44-B41C-877C30370F6A}"/>
              </a:ext>
            </a:extLst>
          </p:cNvPr>
          <p:cNvSpPr txBox="1"/>
          <p:nvPr/>
        </p:nvSpPr>
        <p:spPr>
          <a:xfrm>
            <a:off x="425667" y="695512"/>
            <a:ext cx="8292663" cy="3247043"/>
          </a:xfrm>
          <a:prstGeom prst="rect">
            <a:avLst/>
          </a:prstGeom>
          <a:noFill/>
        </p:spPr>
        <p:txBody>
          <a:bodyPr wrap="square" rtlCol="0">
            <a:spAutoFit/>
          </a:bodyPr>
          <a:lstStyle/>
          <a:p>
            <a:pPr marL="342900" indent="-342900">
              <a:buFont typeface="Courier New" panose="02070309020205020404" pitchFamily="49" charset="0"/>
              <a:buChar char="o"/>
            </a:pPr>
            <a:r>
              <a:rPr lang="en-US" sz="2000" dirty="0">
                <a:latin typeface="Segoe UI Symbol" panose="020B0502040204020203" pitchFamily="34" charset="0"/>
                <a:ea typeface="Segoe UI Symbol" panose="020B0502040204020203" pitchFamily="34" charset="0"/>
              </a:rPr>
              <a:t>At a certain high stress, the continuum breaks apart and faulting/brittle failure occurs. </a:t>
            </a:r>
          </a:p>
          <a:p>
            <a:endParaRPr lang="en-US" sz="2000" dirty="0">
              <a:latin typeface="Segoe UI Symbol" panose="020B0502040204020203" pitchFamily="34" charset="0"/>
              <a:ea typeface="Segoe UI Symbol" panose="020B0502040204020203" pitchFamily="34" charset="0"/>
            </a:endParaRPr>
          </a:p>
          <a:p>
            <a:pPr marL="342900" indent="-342900">
              <a:buFont typeface="Courier New" panose="02070309020205020404" pitchFamily="49" charset="0"/>
              <a:buChar char="o"/>
            </a:pPr>
            <a:r>
              <a:rPr lang="en-US" sz="2000" dirty="0">
                <a:latin typeface="Segoe UI Symbol" panose="020B0502040204020203" pitchFamily="34" charset="0"/>
                <a:ea typeface="Segoe UI Symbol" panose="020B0502040204020203" pitchFamily="34" charset="0"/>
              </a:rPr>
              <a:t>Typically, another type of deformation occurs at stress &lt; failure stress (e.g., elastic, viscous). Once the failure stress is hit, the material breaks.</a:t>
            </a:r>
          </a:p>
          <a:p>
            <a:endParaRPr lang="en-US" sz="500" dirty="0">
              <a:latin typeface="Segoe UI Symbol" panose="020B0502040204020203" pitchFamily="34" charset="0"/>
              <a:ea typeface="Segoe UI Symbol" panose="020B0502040204020203" pitchFamily="34" charset="0"/>
            </a:endParaRPr>
          </a:p>
          <a:p>
            <a:pPr marL="1371600" lvl="2"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pPr marL="914400" lvl="1" indent="-457200">
              <a:buFont typeface="Courier New" panose="02070309020205020404" pitchFamily="49" charset="0"/>
              <a:buChar char="o"/>
            </a:pPr>
            <a:endParaRPr lang="en-US" sz="2000" dirty="0">
              <a:latin typeface="Segoe UI Symbol" panose="020B0502040204020203" pitchFamily="34" charset="0"/>
              <a:ea typeface="Segoe UI Symbol" panose="020B0502040204020203" pitchFamily="34" charset="0"/>
            </a:endParaRPr>
          </a:p>
          <a:p>
            <a:endParaRPr lang="en-US" sz="20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3241095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Initiating brittle failure</a:t>
            </a:r>
          </a:p>
        </p:txBody>
      </p:sp>
      <p:sp>
        <p:nvSpPr>
          <p:cNvPr id="7" name="Rectangle 6">
            <a:extLst>
              <a:ext uri="{FF2B5EF4-FFF2-40B4-BE49-F238E27FC236}">
                <a16:creationId xmlns:a16="http://schemas.microsoft.com/office/drawing/2014/main" id="{F0174444-C18C-0A4E-A0A9-916B0804E463}"/>
              </a:ext>
            </a:extLst>
          </p:cNvPr>
          <p:cNvSpPr/>
          <p:nvPr/>
        </p:nvSpPr>
        <p:spPr>
          <a:xfrm>
            <a:off x="364631" y="600604"/>
            <a:ext cx="8242474" cy="1569660"/>
          </a:xfrm>
          <a:prstGeom prst="rect">
            <a:avLst/>
          </a:prstGeom>
        </p:spPr>
        <p:txBody>
          <a:bodyPr wrap="square">
            <a:spAutoFit/>
          </a:bodyPr>
          <a:lstStyle/>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Considering bonds between atoms of a homogeneous medium, one would expect failure at ∼ 30 </a:t>
            </a:r>
            <a:r>
              <a:rPr lang="en-US" dirty="0" err="1">
                <a:latin typeface="Segoe UI Symbol" panose="020B0502040204020203" pitchFamily="34" charset="0"/>
                <a:ea typeface="Segoe UI Symbol" panose="020B0502040204020203" pitchFamily="34" charset="0"/>
              </a:rPr>
              <a:t>GPa</a:t>
            </a:r>
            <a:r>
              <a:rPr lang="en-US" dirty="0">
                <a:latin typeface="Segoe UI Symbol" panose="020B0502040204020203" pitchFamily="34" charset="0"/>
                <a:ea typeface="Segoe UI Symbol" panose="020B0502040204020203" pitchFamily="34" charset="0"/>
              </a:rPr>
              <a:t> (Elastic Modulus) for rocks at Earth’s surface.</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However, failure usually occurs at much lower stresses, ∼ 100 MPa </a:t>
            </a:r>
            <a:r>
              <a:rPr lang="en-US" dirty="0">
                <a:solidFill>
                  <a:schemeClr val="tx1">
                    <a:lumMod val="50000"/>
                    <a:lumOff val="50000"/>
                  </a:schemeClr>
                </a:solidFill>
                <a:latin typeface="Segoe UI Symbol" panose="020B0502040204020203" pitchFamily="34" charset="0"/>
                <a:ea typeface="Segoe UI Symbol" panose="020B0502040204020203" pitchFamily="34" charset="0"/>
              </a:rPr>
              <a:t>(see Navier-Coulomb law) </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065967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descr="Strain Rate Model">
            <a:extLst>
              <a:ext uri="{FF2B5EF4-FFF2-40B4-BE49-F238E27FC236}">
                <a16:creationId xmlns:a16="http://schemas.microsoft.com/office/drawing/2014/main" id="{91CB9A07-846D-BF4F-88FD-44F53F6FCDF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468B6E64-97BA-754F-BFB7-475D5BCEFE53}"/>
              </a:ext>
            </a:extLst>
          </p:cNvPr>
          <p:cNvSpPr txBox="1"/>
          <p:nvPr/>
        </p:nvSpPr>
        <p:spPr>
          <a:xfrm>
            <a:off x="0" y="0"/>
            <a:ext cx="9144000" cy="538609"/>
          </a:xfrm>
          <a:prstGeom prst="rect">
            <a:avLst/>
          </a:prstGeom>
          <a:noFill/>
        </p:spPr>
        <p:txBody>
          <a:bodyPr wrap="square" rtlCol="0">
            <a:spAutoFit/>
          </a:bodyPr>
          <a:lstStyle/>
          <a:p>
            <a:pPr algn="ctr"/>
            <a:r>
              <a:rPr lang="en-US" sz="2900" dirty="0">
                <a:latin typeface="Segoe UI Symbol" panose="020B0502040204020203" pitchFamily="34" charset="0"/>
                <a:ea typeface="Segoe UI Symbol" panose="020B0502040204020203" pitchFamily="34" charset="0"/>
              </a:rPr>
              <a:t>Initiating brittle failure</a:t>
            </a:r>
          </a:p>
        </p:txBody>
      </p:sp>
      <p:pic>
        <p:nvPicPr>
          <p:cNvPr id="1026" name="Picture 2" descr="Volumetric and shear processes in crystalline rock approaching faulting |  PNAS">
            <a:extLst>
              <a:ext uri="{FF2B5EF4-FFF2-40B4-BE49-F238E27FC236}">
                <a16:creationId xmlns:a16="http://schemas.microsoft.com/office/drawing/2014/main" id="{A1CCCE75-12B4-1C4E-8F81-3D92A4BD23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1236" y="1924796"/>
            <a:ext cx="4782013" cy="322785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0174444-C18C-0A4E-A0A9-916B0804E463}"/>
              </a:ext>
            </a:extLst>
          </p:cNvPr>
          <p:cNvSpPr/>
          <p:nvPr/>
        </p:nvSpPr>
        <p:spPr>
          <a:xfrm>
            <a:off x="364631" y="600604"/>
            <a:ext cx="8242474" cy="1569660"/>
          </a:xfrm>
          <a:prstGeom prst="rect">
            <a:avLst/>
          </a:prstGeom>
        </p:spPr>
        <p:txBody>
          <a:bodyPr wrap="square">
            <a:spAutoFit/>
          </a:bodyPr>
          <a:lstStyle/>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Considering bonds between atoms of a homogeneous medium, one would expect failure at ∼ 30 </a:t>
            </a:r>
            <a:r>
              <a:rPr lang="en-US" dirty="0" err="1">
                <a:latin typeface="Segoe UI Symbol" panose="020B0502040204020203" pitchFamily="34" charset="0"/>
                <a:ea typeface="Segoe UI Symbol" panose="020B0502040204020203" pitchFamily="34" charset="0"/>
              </a:rPr>
              <a:t>GPa</a:t>
            </a:r>
            <a:r>
              <a:rPr lang="en-US" dirty="0">
                <a:latin typeface="Segoe UI Symbol" panose="020B0502040204020203" pitchFamily="34" charset="0"/>
                <a:ea typeface="Segoe UI Symbol" panose="020B0502040204020203" pitchFamily="34" charset="0"/>
              </a:rPr>
              <a:t> (Elastic Modulus) for rocks at Earth’s surface.</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However, failure usually occurs at much lower stresses, ∼ 100 MPa </a:t>
            </a:r>
            <a:r>
              <a:rPr lang="en-US" dirty="0">
                <a:solidFill>
                  <a:schemeClr val="tx1">
                    <a:lumMod val="50000"/>
                    <a:lumOff val="50000"/>
                  </a:schemeClr>
                </a:solidFill>
                <a:latin typeface="Segoe UI Symbol" panose="020B0502040204020203" pitchFamily="34" charset="0"/>
                <a:ea typeface="Segoe UI Symbol" panose="020B0502040204020203" pitchFamily="34" charset="0"/>
              </a:rPr>
              <a:t>(see Navier-Coulomb law) </a:t>
            </a:r>
          </a:p>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p:txBody>
      </p:sp>
      <p:sp>
        <p:nvSpPr>
          <p:cNvPr id="6" name="Rectangle 5">
            <a:extLst>
              <a:ext uri="{FF2B5EF4-FFF2-40B4-BE49-F238E27FC236}">
                <a16:creationId xmlns:a16="http://schemas.microsoft.com/office/drawing/2014/main" id="{C9925538-91A5-6F45-AD18-88C4FD07F075}"/>
              </a:ext>
            </a:extLst>
          </p:cNvPr>
          <p:cNvSpPr/>
          <p:nvPr/>
        </p:nvSpPr>
        <p:spPr>
          <a:xfrm>
            <a:off x="364631" y="2007923"/>
            <a:ext cx="3017651" cy="2215991"/>
          </a:xfrm>
          <a:prstGeom prst="rect">
            <a:avLst/>
          </a:prstGeom>
        </p:spPr>
        <p:txBody>
          <a:bodyPr wrap="square">
            <a:spAutoFit/>
          </a:bodyPr>
          <a:lstStyle/>
          <a:p>
            <a:pPr marL="285750" indent="-285750">
              <a:buFont typeface="Courier New" panose="02070309020205020404" pitchFamily="49" charset="0"/>
              <a:buChar char="o"/>
            </a:pPr>
            <a:endParaRPr lang="en-US" sz="1200" dirty="0">
              <a:latin typeface="Segoe UI Symbol" panose="020B0502040204020203" pitchFamily="34" charset="0"/>
              <a:ea typeface="Segoe UI Symbol" panose="020B0502040204020203" pitchFamily="34" charset="0"/>
            </a:endParaRPr>
          </a:p>
          <a:p>
            <a:pPr marL="285750" indent="-285750">
              <a:buFont typeface="Courier New" panose="02070309020205020404" pitchFamily="49" charset="0"/>
              <a:buChar char="o"/>
            </a:pPr>
            <a:r>
              <a:rPr lang="en-US" dirty="0">
                <a:latin typeface="Segoe UI Symbol" panose="020B0502040204020203" pitchFamily="34" charset="0"/>
                <a:ea typeface="Segoe UI Symbol" panose="020B0502040204020203" pitchFamily="34" charset="0"/>
              </a:rPr>
              <a:t>Due to impurities and defects, e.g., micro-cracks, which localize stress. Cracks link up to form macroscopic sliding surfaces which break the rock in a brittle fashion.</a:t>
            </a:r>
          </a:p>
        </p:txBody>
      </p:sp>
    </p:spTree>
    <p:extLst>
      <p:ext uri="{BB962C8B-B14F-4D97-AF65-F5344CB8AC3E}">
        <p14:creationId xmlns:p14="http://schemas.microsoft.com/office/powerpoint/2010/main" val="12719393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2579</TotalTime>
  <Words>1823</Words>
  <Application>Microsoft Macintosh PowerPoint</Application>
  <PresentationFormat>On-screen Show (4:3)</PresentationFormat>
  <Paragraphs>311</Paragraphs>
  <Slides>45</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Calibri Light</vt:lpstr>
      <vt:lpstr>Cambria Math</vt:lpstr>
      <vt:lpstr>Courier New</vt:lpstr>
      <vt:lpstr>Segoe UI 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Holt, Adam Francis</dc:creator>
  <cp:lastModifiedBy>Holt, Adam Francis</cp:lastModifiedBy>
  <cp:revision>75</cp:revision>
  <dcterms:created xsi:type="dcterms:W3CDTF">2021-07-09T17:19:50Z</dcterms:created>
  <dcterms:modified xsi:type="dcterms:W3CDTF">2021-12-30T19:26:43Z</dcterms:modified>
</cp:coreProperties>
</file>

<file path=docProps/thumbnail.jpeg>
</file>